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95" r:id="rId4"/>
    <p:sldId id="296" r:id="rId5"/>
    <p:sldId id="302" r:id="rId6"/>
    <p:sldId id="303" r:id="rId7"/>
    <p:sldId id="297" r:id="rId8"/>
    <p:sldId id="280" r:id="rId9"/>
    <p:sldId id="306" r:id="rId10"/>
    <p:sldId id="304" r:id="rId11"/>
    <p:sldId id="305" r:id="rId12"/>
    <p:sldId id="281" r:id="rId13"/>
    <p:sldId id="283"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01:11.975"/>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01:13.316"/>
    </inkml:context>
    <inkml:brush xml:id="br0">
      <inkml:brushProperty name="width" value="0.05" units="cm"/>
      <inkml:brushProperty name="height" value="0.05" units="cm"/>
      <inkml:brushProperty name="color" value="#E71224"/>
    </inkml:brush>
  </inkml:definitions>
  <inkml:trace contextRef="#ctx0" brushRef="#br0">0 1 24575,'0'0'0</inkml:trace>
  <inkml:trace contextRef="#ctx0" brushRef="#br0" timeOffset="157">0 29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01:15.58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01:15.798"/>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01:16.025"/>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01:16.258"/>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5:01:14.674"/>
    </inkml:context>
    <inkml:brush xml:id="br0">
      <inkml:brushProperty name="width" value="0.05" units="cm"/>
      <inkml:brushProperty name="height" value="0.05" units="cm"/>
      <inkml:brushProperty name="color" value="#E71224"/>
    </inkml:brush>
  </inkml:definitions>
  <inkml:trace contextRef="#ctx0" brushRef="#br0">55 0 24575,'0'0'0</inkml:trace>
  <inkml:trace contextRef="#ctx0" brushRef="#br0" timeOffset="207">0 19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21:39:33.541"/>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9150 104 11813,'59'8'707,"-20"-1"-758,-5-7 11,-26-7 25,-1-8 412,-1-1-171,-4-5 279,5 6 478,-7 0-504,-14 1 147,5 5-419,-13 3-51,8 6-126,-1 0 143,-6 0-271,-2 0 52,-13 6-113,-2-4 144,1 11-197,-6-5 160,12 1 31,-5 4 31,7-5-28,0 6 20,-1 1 24,1 0 9,6 0-17,-5-7 6,12 5 13,-12-5-25,12 7 67,-5-1-59,6 1-2,-6 0-17,-2-1-2,-7 1-48,1-7-11,-7 5-63,5-4 104,-11 5-141,4 1 116,0 0 1,-4 6 28,11 2 8,-5 6 15,7 7 16,-7-5 77,5 5-104,-5-13 149,0-2-126,5-6 126,-12 0-89,6-7 13,-1-2-26,-4-6-5,11 0-163,-12 7 160,6-6-227,-1 12 190,-4-4-115,4 12 101,0-5 1,-4 12-6,4-5 10,-6 0 195,0 4-181,0-10 198,0 4-161,-7-6-21,6-1-16,-12 1-3,4 0 16,-6-1-10,1 1 10,-8 6-26,6-4-58,-12 4 50,5-6 6,-6-1 11,6-5 0,-5 4 0,5-5-1,-7 13-7,7 2 7,-4 6-80,10 1 69,-4-1-23,-1 0 29,-1 1-1,0-1 8,-11 7 3,10-11 103,-19 9-102,5-18 93,-6 12 1,-2-12-80,7 4 0,11-4 1,18-1-18,7 0 1,-20 4-2,3 1-50,4 0 16,-10 7 1,4-2-97,-12 9 112,12-9 5,-4 2 0,5-5-22,-13 2 56,12-3-22,-4-6 0,0 5 7,-14-1 0,14-6 1,-7 7 0,6 1-1,-18 13 1,16-1-7,19-8 0,5 2 0,-5-2 0,5 3-1,-5 1-12,7 0 1,-25 12-47,3 3 0,2-3-72,14-7 163,-1-2-19,-18-3 1,-5 4 10,-6-4-48,12-3 31,-5-5 0,4 5-18,-16 4 0,14 1 14,20-12 0,0 8-7,-4-3 1,-1 9 2,0 1 1,0 7-34,0-2 0,2-1-45,3 1 153,-3-6 6,-2 9-53,-14 2-26,-9 2-2,1 11 17,-6-11 0,43-18 0,0 1 70,-39 23-33,36-26 0,0 0 148,-28 25-155,2-20 140,1 3-105,-2-11-60,-7 7 1,-4-1 32,6 0-38,8-6 1,2 8-32,0-6-189,7 6 12,-8-8-341,8 13 381,-5-12 26,10 10 56,26-17 43,-3 4 43,17-6-53,3-7 4,0 5-330,0-5 186,-3 0 134,-10 5-17,4-4 11,-13 5-17,-2-6-41,1 5-202,1-11 229,6 5-340,14-7-565,-3 0 0,36-33 738,-12 18 0,23-32 0,-13 24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21:39:36.166"/>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8997 4528 11892,'-48'0'50,"14"0"236,28 0-265,6-26 156,0 13-44,-13-21-22,3 13-5,-25 4-6,11-4-169,-19 0 108,6 4 18,-7-4 70,-7 6 9,-1 1 10,0-1 7,-6-6-57,6-2 23,-7-13-186,-6-8 175,-2-8-250,-6-14 169,33 33 0,0-1-139,-36-26 97,34 30 1,-2 3-21,-38-17 83,-6 13-8,6-4 42,-4 13-62,11-8 132,-5 1-105,6-7 91,7 5-99,-5-12-2,12 12-6,-12-11-12,12 11-18,-12-5 34,11 6 33,-4 1-40,0 0 113,-2-1-110,-7 1 6,-6-1-31,-1-5-8,-8 3-58,1-10 90,6 11-50,-4-11 21,4-3-73,1 0-10,1-6-9,0 0-47,-2 6 102,0-6 5,39 25 0,0 1 4,-39-20 1,2-9-26,6 10-8,21 9 129,-16 1-80,7 3 88,-26-13-44,0 0 1,3 3 53,6 7-44,14-1 0,-2 3-30,3-7 0,-1-2-6,11 6 0,2 3 10,3-7 1,1 4-75,-6-4 1,1 2 16,-6-3 0,5 4-107,0 7 1,5 0-15,-5-1-11,0 1 100,-24-1-40,1 8 113,27 7 1,-1 2-91,-33-4 96,-2-4 36,6 7 7,11-1 47,-9-6 21,11-9 95,-7-1-175,1-18 37,-1 3-14,-6-12-241,5-8 104,32 36 0,0 0-30,-32-35-17,32 38 0,-1 1 58,-38-31 54,1 18-87,-6-4 183,6 14-77,-1 6 15,2 9 13,6 0 14,1 6 33,6-13-70,-5-2 169,-1-19-150,-3-4 10,33 17 0,0-1-16,2 1 0,0-1-61,-3 1 0,0 0 8,0 2 0,0 1-240,-44-18 203,-1 8-32,1 13 24,7 2 8,7 13 191,9-5-84,12 5 220,-4-7-179,12-6 186,-13-2-168,13-6 16,1-1-200,1 1 176,12 6-343,2 2 167,7 6-270,8 7-201,-1 1 314,0 7 354,-6 0-99,5 0 100,-5-6-93,6 4 10,0-11 63,0 5 6,1-7-31,-1 1-43,0 5-35,-6-4 51,5 5-181,-5-7 32,-1 7-26,6-5 16,-5 12-30,6-6-839,0 7 897,1-13 1,5 3 0,3-11-1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62A6-7B53-56D7-CF4A-067C8BF4AB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C2F959C-D55C-4A8F-96A6-D495960FA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D471535-6C8E-B7CC-749E-EB59710E3CBB}"/>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5" name="Footer Placeholder 4">
            <a:extLst>
              <a:ext uri="{FF2B5EF4-FFF2-40B4-BE49-F238E27FC236}">
                <a16:creationId xmlns:a16="http://schemas.microsoft.com/office/drawing/2014/main" id="{4BD72AAD-509A-0EDF-1DB9-0F7BA6B22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FE9D6-5DA8-30D2-BF17-5E5343D05FA2}"/>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239715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FCC7-DF4E-6080-CED0-31DB58FAD5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C76ABB9-2045-627D-7A9F-C3D6E9EB779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DCECA2-2FAC-B559-493C-59F53C4AE043}"/>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5" name="Footer Placeholder 4">
            <a:extLst>
              <a:ext uri="{FF2B5EF4-FFF2-40B4-BE49-F238E27FC236}">
                <a16:creationId xmlns:a16="http://schemas.microsoft.com/office/drawing/2014/main" id="{BEA9CAAF-2AD4-F94A-4058-5994C5E16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AEE9C-157D-FA23-B02D-482E8081C291}"/>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68430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4A125-2246-94B2-7FAE-6853F4BF271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BB1699F-FBFB-73B1-87B7-FB43E4FB09D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66BAA4-7118-530A-9F47-C0534FEEAAE2}"/>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5" name="Footer Placeholder 4">
            <a:extLst>
              <a:ext uri="{FF2B5EF4-FFF2-40B4-BE49-F238E27FC236}">
                <a16:creationId xmlns:a16="http://schemas.microsoft.com/office/drawing/2014/main" id="{32E37AE1-D4A3-F82A-1571-484B60EAA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764A-25A4-78EB-C593-E54CDA7D9AA1}"/>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96287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6D31-2C3B-1945-FFF1-74A97F5F47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11BE4DF-FEE9-9863-737F-404E0C4F20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4D6BA9-4180-1B56-B13A-16335A3F042F}"/>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5" name="Footer Placeholder 4">
            <a:extLst>
              <a:ext uri="{FF2B5EF4-FFF2-40B4-BE49-F238E27FC236}">
                <a16:creationId xmlns:a16="http://schemas.microsoft.com/office/drawing/2014/main" id="{C19F931D-688D-157D-472A-CDBFA8883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34B41-B6A5-1E42-A66E-E86CE8922A5F}"/>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33886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7504-0738-A50B-106B-06E050BD01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4E9C016-0046-2558-3946-E7B5DD817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80DE65-1C46-3CFF-B724-EF6AC0361248}"/>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5" name="Footer Placeholder 4">
            <a:extLst>
              <a:ext uri="{FF2B5EF4-FFF2-40B4-BE49-F238E27FC236}">
                <a16:creationId xmlns:a16="http://schemas.microsoft.com/office/drawing/2014/main" id="{4D239066-66A6-7791-BB29-2F8259E2A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AE00F-5C15-3D66-F799-C40C94FCFD8C}"/>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129816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3A97-63CC-F107-E976-F85BACA78E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6B06D9-D957-ADB0-4BEE-C688D53D33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E75F35-7FA1-EC9B-6354-DDDAD2866C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82765B-CA7E-BD37-83A7-4273A53E3C0A}"/>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6" name="Footer Placeholder 5">
            <a:extLst>
              <a:ext uri="{FF2B5EF4-FFF2-40B4-BE49-F238E27FC236}">
                <a16:creationId xmlns:a16="http://schemas.microsoft.com/office/drawing/2014/main" id="{DDB1B82E-0CF8-1100-73D6-7FCFDDCA8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E2374-633F-6185-2AC3-B97644428429}"/>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33980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8495-DAD6-9A64-A022-CDDE23ED8C3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2752F5-79E4-619D-CB9C-4440D7F79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4F4BC9-409A-877B-744D-249F86A9D9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0AAE157-CA48-0CFC-48E8-97F5851BE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78FEB6-0F9C-5C76-4A15-B1B1600723C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7DB051C-E25E-DAC0-ED1D-D46EBA8D555B}"/>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8" name="Footer Placeholder 7">
            <a:extLst>
              <a:ext uri="{FF2B5EF4-FFF2-40B4-BE49-F238E27FC236}">
                <a16:creationId xmlns:a16="http://schemas.microsoft.com/office/drawing/2014/main" id="{9C67977A-ACA0-4D87-B305-116E2CFD2A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6119B8-7E71-1508-E51F-83EF43D414E2}"/>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41027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E44C-22F8-6702-5026-ED6D603A221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5DF3BA-D41E-249D-8FDC-AE357BCC793E}"/>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4" name="Footer Placeholder 3">
            <a:extLst>
              <a:ext uri="{FF2B5EF4-FFF2-40B4-BE49-F238E27FC236}">
                <a16:creationId xmlns:a16="http://schemas.microsoft.com/office/drawing/2014/main" id="{D1114CE5-FA69-33A8-859C-D73060014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4BC430-2A69-8822-C515-00994F24BAA6}"/>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56347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E0DF4-9D74-721E-DBB0-8B03065D51DE}"/>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3" name="Footer Placeholder 2">
            <a:extLst>
              <a:ext uri="{FF2B5EF4-FFF2-40B4-BE49-F238E27FC236}">
                <a16:creationId xmlns:a16="http://schemas.microsoft.com/office/drawing/2014/main" id="{955BF2E4-5806-934B-FC42-E6D95E6772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459223-1199-36A2-979C-ADE43E70CDB4}"/>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31553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DD78-2F0A-1DB6-0D0D-AD36D735ED2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22ED92-02FF-30DE-CDAF-C61F11315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88D4E58-B842-8B70-7A5A-3787E9BB1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2EADDB-398C-85AF-5D5B-F3B9E10CDE96}"/>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6" name="Footer Placeholder 5">
            <a:extLst>
              <a:ext uri="{FF2B5EF4-FFF2-40B4-BE49-F238E27FC236}">
                <a16:creationId xmlns:a16="http://schemas.microsoft.com/office/drawing/2014/main" id="{CD42FFB4-3EEB-BC8E-47B7-ECDCBB4DB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4EE6A-BCA6-2F62-EBFD-EB15809DBF1A}"/>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408108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812D-5E55-3690-F267-DC7E6DC759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06B728-391E-86B9-C564-169D93A92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85C344-3B03-5311-FA98-743937F94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FA0001-C250-A552-332B-C99206964D66}"/>
              </a:ext>
            </a:extLst>
          </p:cNvPr>
          <p:cNvSpPr>
            <a:spLocks noGrp="1"/>
          </p:cNvSpPr>
          <p:nvPr>
            <p:ph type="dt" sz="half" idx="10"/>
          </p:nvPr>
        </p:nvSpPr>
        <p:spPr/>
        <p:txBody>
          <a:bodyPr/>
          <a:lstStyle/>
          <a:p>
            <a:fld id="{0F87CCFB-7A67-3B41-AE8D-0A3EFAC42CAA}" type="datetimeFigureOut">
              <a:rPr lang="en-US" smtClean="0"/>
              <a:t>11/3/25</a:t>
            </a:fld>
            <a:endParaRPr lang="en-US"/>
          </a:p>
        </p:txBody>
      </p:sp>
      <p:sp>
        <p:nvSpPr>
          <p:cNvPr id="6" name="Footer Placeholder 5">
            <a:extLst>
              <a:ext uri="{FF2B5EF4-FFF2-40B4-BE49-F238E27FC236}">
                <a16:creationId xmlns:a16="http://schemas.microsoft.com/office/drawing/2014/main" id="{56EFA123-0363-519E-C1E2-7FE144909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58442-BC1E-7DDE-3856-6E8FBC6A6769}"/>
              </a:ext>
            </a:extLst>
          </p:cNvPr>
          <p:cNvSpPr>
            <a:spLocks noGrp="1"/>
          </p:cNvSpPr>
          <p:nvPr>
            <p:ph type="sldNum" sz="quarter" idx="12"/>
          </p:nvPr>
        </p:nvSpPr>
        <p:spPr/>
        <p:txBody>
          <a:bodyPr/>
          <a:lstStyle/>
          <a:p>
            <a:fld id="{4A39183E-B49E-A54A-9DD9-D4193DC4D1EB}" type="slidenum">
              <a:rPr lang="en-US" smtClean="0"/>
              <a:t>‹#›</a:t>
            </a:fld>
            <a:endParaRPr lang="en-US"/>
          </a:p>
        </p:txBody>
      </p:sp>
    </p:spTree>
    <p:extLst>
      <p:ext uri="{BB962C8B-B14F-4D97-AF65-F5344CB8AC3E}">
        <p14:creationId xmlns:p14="http://schemas.microsoft.com/office/powerpoint/2010/main" val="255608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F9260E-62B8-D86D-6D98-4E1A9E4C6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97CA26-B6AA-D8BF-4B89-721F857D1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4FF1C7-ABDB-B24A-4ADE-941FCF337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7CCFB-7A67-3B41-AE8D-0A3EFAC42CAA}" type="datetimeFigureOut">
              <a:rPr lang="en-US" smtClean="0"/>
              <a:t>11/3/25</a:t>
            </a:fld>
            <a:endParaRPr lang="en-US"/>
          </a:p>
        </p:txBody>
      </p:sp>
      <p:sp>
        <p:nvSpPr>
          <p:cNvPr id="5" name="Footer Placeholder 4">
            <a:extLst>
              <a:ext uri="{FF2B5EF4-FFF2-40B4-BE49-F238E27FC236}">
                <a16:creationId xmlns:a16="http://schemas.microsoft.com/office/drawing/2014/main" id="{C5F22C41-C90E-7B7C-663E-B01CAC315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0F4FE9-147C-FC7B-013D-036EB785D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9183E-B49E-A54A-9DD9-D4193DC4D1EB}" type="slidenum">
              <a:rPr lang="en-US" smtClean="0"/>
              <a:t>‹#›</a:t>
            </a:fld>
            <a:endParaRPr lang="en-US"/>
          </a:p>
        </p:txBody>
      </p:sp>
    </p:spTree>
    <p:extLst>
      <p:ext uri="{BB962C8B-B14F-4D97-AF65-F5344CB8AC3E}">
        <p14:creationId xmlns:p14="http://schemas.microsoft.com/office/powerpoint/2010/main" val="199699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8.xml"/><Relationship Id="rId3" Type="http://schemas.openxmlformats.org/officeDocument/2006/relationships/image" Target="../media/image7.png"/><Relationship Id="rId7" Type="http://schemas.openxmlformats.org/officeDocument/2006/relationships/customXml" Target="../ink/ink4.xml"/><Relationship Id="rId12" Type="http://schemas.openxmlformats.org/officeDocument/2006/relationships/image" Target="../media/image6.png"/><Relationship Id="rId2" Type="http://schemas.openxmlformats.org/officeDocument/2006/relationships/customXml" Target="../ink/ink1.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9.png"/><Relationship Id="rId5" Type="http://schemas.openxmlformats.org/officeDocument/2006/relationships/image" Target="../media/image8.png"/><Relationship Id="rId15" Type="http://schemas.openxmlformats.org/officeDocument/2006/relationships/customXml" Target="../ink/ink9.xml"/><Relationship Id="rId10" Type="http://schemas.openxmlformats.org/officeDocument/2006/relationships/customXml" Target="../ink/ink7.xml"/><Relationship Id="rId4" Type="http://schemas.openxmlformats.org/officeDocument/2006/relationships/customXml" Target="../ink/ink2.xml"/><Relationship Id="rId9" Type="http://schemas.openxmlformats.org/officeDocument/2006/relationships/customXml" Target="../ink/ink6.xml"/><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2205-ACF6-FB28-A277-9D78B817B65F}"/>
              </a:ext>
            </a:extLst>
          </p:cNvPr>
          <p:cNvSpPr>
            <a:spLocks noGrp="1"/>
          </p:cNvSpPr>
          <p:nvPr>
            <p:ph type="ctrTitle"/>
          </p:nvPr>
        </p:nvSpPr>
        <p:spPr>
          <a:xfrm>
            <a:off x="7562718" y="1128094"/>
            <a:ext cx="4024861" cy="1415270"/>
          </a:xfrm>
        </p:spPr>
        <p:txBody>
          <a:bodyPr vert="horz" lIns="91440" tIns="45720" rIns="91440" bIns="45720" rtlCol="0" anchor="t">
            <a:noAutofit/>
          </a:bodyPr>
          <a:lstStyle/>
          <a:p>
            <a:pPr algn="l"/>
            <a:r>
              <a:rPr lang="en-US" sz="2800"/>
              <a:t>Stochastic certainty in </a:t>
            </a:r>
            <a:r>
              <a:rPr lang="en-US" sz="2800" err="1"/>
              <a:t>decentralised</a:t>
            </a:r>
            <a:r>
              <a:rPr lang="en-US" sz="2800"/>
              <a:t> systems: algorithms and verification</a:t>
            </a:r>
          </a:p>
        </p:txBody>
      </p:sp>
      <p:pic>
        <p:nvPicPr>
          <p:cNvPr id="7" name="Picture 6">
            <a:extLst>
              <a:ext uri="{FF2B5EF4-FFF2-40B4-BE49-F238E27FC236}">
                <a16:creationId xmlns:a16="http://schemas.microsoft.com/office/drawing/2014/main" id="{5AE2C59E-6754-CDDB-F979-B18E9C984126}"/>
              </a:ext>
            </a:extLst>
          </p:cNvPr>
          <p:cNvPicPr>
            <a:picLocks noChangeAspect="1"/>
          </p:cNvPicPr>
          <p:nvPr/>
        </p:nvPicPr>
        <p:blipFill>
          <a:blip r:embed="rId2">
            <a:extLst>
              <a:ext uri="{28A0092B-C50C-407E-A947-70E740481C1C}">
                <a14:useLocalDpi xmlns:a14="http://schemas.microsoft.com/office/drawing/2010/main" val="0"/>
              </a:ext>
            </a:extLst>
          </a:blip>
          <a:srcRect r="1" b="10796"/>
          <a:stretch>
            <a:fillRect/>
          </a:stretch>
        </p:blipFill>
        <p:spPr>
          <a:xfrm>
            <a:off x="-9886" y="10"/>
            <a:ext cx="7572605" cy="6857990"/>
          </a:xfrm>
          <a:prstGeom prst="rect">
            <a:avLst/>
          </a:prstGeom>
        </p:spPr>
      </p:pic>
      <p:cxnSp>
        <p:nvCxnSpPr>
          <p:cNvPr id="22" name="Straight Connector 21">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ubtitle 5">
            <a:extLst>
              <a:ext uri="{FF2B5EF4-FFF2-40B4-BE49-F238E27FC236}">
                <a16:creationId xmlns:a16="http://schemas.microsoft.com/office/drawing/2014/main" id="{5E16FCAD-C470-EBF9-4B53-3F219C98AD7A}"/>
              </a:ext>
            </a:extLst>
          </p:cNvPr>
          <p:cNvSpPr>
            <a:spLocks noGrp="1"/>
          </p:cNvSpPr>
          <p:nvPr>
            <p:ph type="subTitle" idx="1"/>
          </p:nvPr>
        </p:nvSpPr>
        <p:spPr>
          <a:xfrm>
            <a:off x="8153400" y="2543364"/>
            <a:ext cx="3434180" cy="3599019"/>
          </a:xfrm>
        </p:spPr>
        <p:txBody>
          <a:bodyPr vert="horz" lIns="91440" tIns="45720" rIns="91440" bIns="45720" rtlCol="0">
            <a:normAutofit/>
          </a:bodyPr>
          <a:lstStyle/>
          <a:p>
            <a:pPr indent="-228600" algn="l">
              <a:buFont typeface="Arial" panose="020B0604020202020204" pitchFamily="34" charset="0"/>
              <a:buChar char="•"/>
            </a:pPr>
            <a:r>
              <a:rPr lang="en-US" sz="2000"/>
              <a:t>Bill Roscoe</a:t>
            </a:r>
          </a:p>
          <a:p>
            <a:pPr indent="-228600" algn="l">
              <a:buFont typeface="Arial" panose="020B0604020202020204" pitchFamily="34" charset="0"/>
              <a:buChar char="•"/>
            </a:pPr>
            <a:r>
              <a:rPr lang="en-US" sz="2000"/>
              <a:t>TBTL and University College Oxford Blockchain Research Centre</a:t>
            </a:r>
          </a:p>
          <a:p>
            <a:pPr indent="-228600" algn="l">
              <a:buFont typeface="Arial" panose="020B0604020202020204" pitchFamily="34" charset="0"/>
              <a:buChar char="•"/>
            </a:pPr>
            <a:endParaRPr lang="en-US" sz="2000"/>
          </a:p>
          <a:p>
            <a:pPr indent="-228600" algn="l">
              <a:buFont typeface="Arial" panose="020B0604020202020204" pitchFamily="34" charset="0"/>
              <a:buChar char="•"/>
            </a:pPr>
            <a:r>
              <a:rPr lang="en-US" sz="2000" i="1"/>
              <a:t>Part of </a:t>
            </a:r>
            <a:r>
              <a:rPr lang="en-US" sz="2000" b="1"/>
              <a:t>Reinventing the Blockchain</a:t>
            </a:r>
          </a:p>
          <a:p>
            <a:pPr indent="-228600" algn="l">
              <a:buFont typeface="Arial" panose="020B0604020202020204" pitchFamily="34" charset="0"/>
              <a:buChar char="•"/>
            </a:pPr>
            <a:r>
              <a:rPr lang="en-US" sz="2000" i="1"/>
              <a:t>From </a:t>
            </a:r>
            <a:r>
              <a:rPr lang="en-US" sz="2000" b="1"/>
              <a:t>Understanding </a:t>
            </a:r>
            <a:r>
              <a:rPr lang="en-US" sz="2000" b="1" err="1"/>
              <a:t>Decentralised</a:t>
            </a:r>
            <a:r>
              <a:rPr lang="en-US" sz="2000" b="1"/>
              <a:t> Systems</a:t>
            </a:r>
            <a:r>
              <a:rPr lang="en-GB" sz="2000" b="1"/>
              <a:t> </a:t>
            </a:r>
            <a:r>
              <a:rPr lang="en-US" sz="2000" b="1" i="1"/>
              <a:t>Springer 2026</a:t>
            </a:r>
            <a:endParaRPr lang="en-US" sz="2000" i="1"/>
          </a:p>
        </p:txBody>
      </p:sp>
      <p:sp>
        <p:nvSpPr>
          <p:cNvPr id="8" name="TextBox 7">
            <a:extLst>
              <a:ext uri="{FF2B5EF4-FFF2-40B4-BE49-F238E27FC236}">
                <a16:creationId xmlns:a16="http://schemas.microsoft.com/office/drawing/2014/main" id="{DC544313-1C9F-F4A8-83A1-A297C12CA2DE}"/>
              </a:ext>
            </a:extLst>
          </p:cNvPr>
          <p:cNvSpPr txBox="1"/>
          <p:nvPr/>
        </p:nvSpPr>
        <p:spPr>
          <a:xfrm>
            <a:off x="2736849" y="6303431"/>
            <a:ext cx="9381067" cy="369332"/>
          </a:xfrm>
          <a:prstGeom prst="rect">
            <a:avLst/>
          </a:prstGeom>
          <a:noFill/>
        </p:spPr>
        <p:txBody>
          <a:bodyPr wrap="square" rtlCol="0">
            <a:spAutoFit/>
          </a:bodyPr>
          <a:lstStyle/>
          <a:p>
            <a:pPr algn="l"/>
            <a:r>
              <a:rPr lang="en-GB"/>
              <a:t>1</a:t>
            </a:r>
            <a:r>
              <a:rPr lang="en-GB">
                <a:latin typeface="Symbol" pitchFamily="2" charset="2"/>
              </a:rPr>
              <a:t>s</a:t>
            </a:r>
            <a:r>
              <a:rPr lang="en-GB"/>
              <a:t>                                            2</a:t>
            </a:r>
            <a:r>
              <a:rPr lang="en-GB">
                <a:latin typeface="Symbol" pitchFamily="2" charset="2"/>
              </a:rPr>
              <a:t>s</a:t>
            </a:r>
            <a:r>
              <a:rPr lang="en-GB"/>
              <a:t>					                8</a:t>
            </a:r>
            <a:r>
              <a:rPr lang="en-GB">
                <a:latin typeface="Symbol" pitchFamily="2" charset="2"/>
              </a:rPr>
              <a:t>s</a:t>
            </a:r>
            <a:r>
              <a:rPr lang="en-GB"/>
              <a:t>          9</a:t>
            </a:r>
            <a:r>
              <a:rPr lang="en-GB">
                <a:latin typeface="Symbol" pitchFamily="2" charset="2"/>
              </a:rPr>
              <a:t>s</a:t>
            </a:r>
            <a:endParaRPr lang="en-US"/>
          </a:p>
        </p:txBody>
      </p:sp>
      <p:sp>
        <p:nvSpPr>
          <p:cNvPr id="10" name="TextBox 9">
            <a:extLst>
              <a:ext uri="{FF2B5EF4-FFF2-40B4-BE49-F238E27FC236}">
                <a16:creationId xmlns:a16="http://schemas.microsoft.com/office/drawing/2014/main" id="{17164B90-6A98-BC1F-4746-7896EB2E03B5}"/>
              </a:ext>
            </a:extLst>
          </p:cNvPr>
          <p:cNvSpPr txBox="1"/>
          <p:nvPr/>
        </p:nvSpPr>
        <p:spPr>
          <a:xfrm>
            <a:off x="11120809" y="4342873"/>
            <a:ext cx="1828800" cy="584775"/>
          </a:xfrm>
          <a:prstGeom prst="rect">
            <a:avLst/>
          </a:prstGeom>
          <a:noFill/>
        </p:spPr>
        <p:txBody>
          <a:bodyPr wrap="square" rtlCol="0">
            <a:spAutoFit/>
          </a:bodyPr>
          <a:lstStyle/>
          <a:p>
            <a:pPr algn="l"/>
            <a:r>
              <a:rPr lang="en-GB" sz="3200" b="1"/>
              <a:t>10</a:t>
            </a:r>
            <a:r>
              <a:rPr lang="en-GB" sz="3200" b="1" baseline="30000"/>
              <a:t>-16</a:t>
            </a:r>
            <a:r>
              <a:rPr lang="en-GB" sz="3200" b="1"/>
              <a:t>%</a:t>
            </a:r>
            <a:endParaRPr lang="en-US" sz="3200" b="1"/>
          </a:p>
        </p:txBody>
      </p:sp>
    </p:spTree>
    <p:extLst>
      <p:ext uri="{BB962C8B-B14F-4D97-AF65-F5344CB8AC3E}">
        <p14:creationId xmlns:p14="http://schemas.microsoft.com/office/powerpoint/2010/main" val="405394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FD950-8759-910E-B6CA-D3130B9D7B09}"/>
              </a:ext>
            </a:extLst>
          </p:cNvPr>
          <p:cNvSpPr>
            <a:spLocks noGrp="1"/>
          </p:cNvSpPr>
          <p:nvPr>
            <p:ph type="title"/>
          </p:nvPr>
        </p:nvSpPr>
        <p:spPr>
          <a:xfrm>
            <a:off x="572493" y="238539"/>
            <a:ext cx="11018520" cy="1434415"/>
          </a:xfrm>
        </p:spPr>
        <p:txBody>
          <a:bodyPr anchor="b">
            <a:normAutofit/>
          </a:bodyPr>
          <a:lstStyle/>
          <a:p>
            <a:r>
              <a:rPr lang="en-GB" sz="5400"/>
              <a:t>Examples</a:t>
            </a:r>
            <a:endParaRPr lang="en-US"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EA7977-D582-7071-BBD2-B73FF30CD9A7}"/>
              </a:ext>
            </a:extLst>
          </p:cNvPr>
          <p:cNvSpPr>
            <a:spLocks noGrp="1"/>
          </p:cNvSpPr>
          <p:nvPr>
            <p:ph idx="1"/>
          </p:nvPr>
        </p:nvSpPr>
        <p:spPr>
          <a:xfrm>
            <a:off x="572493" y="2071316"/>
            <a:ext cx="6713552" cy="4119172"/>
          </a:xfrm>
        </p:spPr>
        <p:txBody>
          <a:bodyPr anchor="t">
            <a:normAutofit/>
          </a:bodyPr>
          <a:lstStyle/>
          <a:p>
            <a:r>
              <a:rPr lang="en-GB" sz="2200" b="1" dirty="0">
                <a:solidFill>
                  <a:srgbClr val="FF0000"/>
                </a:solidFill>
              </a:rPr>
              <a:t>Hooks</a:t>
            </a:r>
            <a:r>
              <a:rPr lang="en-GB" sz="2200" dirty="0"/>
              <a:t> — links forward through blockchain — small with backup or intermediate.</a:t>
            </a:r>
          </a:p>
          <a:p>
            <a:r>
              <a:rPr lang="en-GB" sz="2200" b="1" dirty="0">
                <a:solidFill>
                  <a:srgbClr val="00B050"/>
                </a:solidFill>
              </a:rPr>
              <a:t>Consensus</a:t>
            </a:r>
            <a:r>
              <a:rPr lang="en-GB" sz="2200" dirty="0"/>
              <a:t> in general —e.g. how may block creators needed to guarantee a good one — a </a:t>
            </a:r>
            <a:r>
              <a:rPr lang="en-GB" sz="2200"/>
              <a:t>small committee</a:t>
            </a:r>
            <a:endParaRPr lang="en-GB" sz="2200" dirty="0"/>
          </a:p>
          <a:p>
            <a:r>
              <a:rPr lang="en-GB" sz="2200" b="1" dirty="0">
                <a:solidFill>
                  <a:srgbClr val="7030A0"/>
                </a:solidFill>
              </a:rPr>
              <a:t>2 level consensus</a:t>
            </a:r>
            <a:r>
              <a:rPr lang="en-GB" sz="2200" dirty="0"/>
              <a:t> (see Antoine’s talk) — primary small, secondary large or (depending on set-up) intermediate.</a:t>
            </a:r>
          </a:p>
          <a:p>
            <a:r>
              <a:rPr lang="en-GB" sz="2200" b="1" dirty="0">
                <a:solidFill>
                  <a:srgbClr val="00B0F0"/>
                </a:solidFill>
              </a:rPr>
              <a:t>Random number beacon</a:t>
            </a:r>
            <a:r>
              <a:rPr lang="en-GB" sz="2200" dirty="0"/>
              <a:t> — several options.</a:t>
            </a:r>
          </a:p>
          <a:p>
            <a:r>
              <a:rPr lang="en-GB" sz="2200" b="1" dirty="0">
                <a:solidFill>
                  <a:srgbClr val="7030A0"/>
                </a:solidFill>
              </a:rPr>
              <a:t>Synchronising clocks</a:t>
            </a:r>
          </a:p>
          <a:p>
            <a:r>
              <a:rPr lang="en-GB" sz="2200" b="1" dirty="0">
                <a:solidFill>
                  <a:schemeClr val="accent2">
                    <a:lumMod val="75000"/>
                  </a:schemeClr>
                </a:solidFill>
              </a:rPr>
              <a:t>Coping with unreliable communication</a:t>
            </a:r>
            <a:r>
              <a:rPr lang="en-GB" sz="2200" b="1" dirty="0"/>
              <a:t>.</a:t>
            </a:r>
            <a:r>
              <a:rPr lang="en-GB" sz="2200" dirty="0"/>
              <a:t>  E.g. in</a:t>
            </a:r>
            <a:r>
              <a:rPr lang="en-GB" sz="2200" b="1" dirty="0"/>
              <a:t> </a:t>
            </a:r>
            <a:r>
              <a:rPr lang="en-GB" sz="2200" b="1" dirty="0">
                <a:solidFill>
                  <a:srgbClr val="00B050"/>
                </a:solidFill>
              </a:rPr>
              <a:t>Handover</a:t>
            </a:r>
            <a:endParaRPr lang="en-US" sz="2200" b="1" dirty="0">
              <a:solidFill>
                <a:srgbClr val="00B050"/>
              </a:solidFill>
            </a:endParaRPr>
          </a:p>
        </p:txBody>
      </p:sp>
      <p:pic>
        <p:nvPicPr>
          <p:cNvPr id="4" name="Picture 3">
            <a:extLst>
              <a:ext uri="{FF2B5EF4-FFF2-40B4-BE49-F238E27FC236}">
                <a16:creationId xmlns:a16="http://schemas.microsoft.com/office/drawing/2014/main" id="{F07466E9-EE56-41D5-68CD-9D666B4D7B6D}"/>
              </a:ext>
            </a:extLst>
          </p:cNvPr>
          <p:cNvPicPr>
            <a:picLocks noChangeAspect="1"/>
          </p:cNvPicPr>
          <p:nvPr/>
        </p:nvPicPr>
        <p:blipFill>
          <a:blip r:embed="rId2">
            <a:extLst>
              <a:ext uri="{28A0092B-C50C-407E-A947-70E740481C1C}">
                <a14:useLocalDpi xmlns:a14="http://schemas.microsoft.com/office/drawing/2010/main" val="0"/>
              </a:ext>
            </a:extLst>
          </a:blip>
          <a:srcRect l="27572" r="8212"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67454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0FA2-84D2-1BED-4394-C482471182CC}"/>
              </a:ext>
            </a:extLst>
          </p:cNvPr>
          <p:cNvSpPr>
            <a:spLocks noGrp="1"/>
          </p:cNvSpPr>
          <p:nvPr>
            <p:ph type="title"/>
          </p:nvPr>
        </p:nvSpPr>
        <p:spPr/>
        <p:txBody>
          <a:bodyPr/>
          <a:lstStyle/>
          <a:p>
            <a:r>
              <a:rPr lang="en-GB" dirty="0"/>
              <a:t>Interface with verification</a:t>
            </a:r>
            <a:endParaRPr lang="en-US" dirty="0"/>
          </a:p>
        </p:txBody>
      </p:sp>
      <p:sp>
        <p:nvSpPr>
          <p:cNvPr id="3" name="Content Placeholder 2">
            <a:extLst>
              <a:ext uri="{FF2B5EF4-FFF2-40B4-BE49-F238E27FC236}">
                <a16:creationId xmlns:a16="http://schemas.microsoft.com/office/drawing/2014/main" id="{215F25BC-3DE4-E615-FDFF-46BD9046FD97}"/>
              </a:ext>
            </a:extLst>
          </p:cNvPr>
          <p:cNvSpPr>
            <a:spLocks noGrp="1"/>
          </p:cNvSpPr>
          <p:nvPr>
            <p:ph idx="1"/>
          </p:nvPr>
        </p:nvSpPr>
        <p:spPr/>
        <p:txBody>
          <a:bodyPr>
            <a:normAutofit fontScale="92500" lnSpcReduction="10000"/>
          </a:bodyPr>
          <a:lstStyle/>
          <a:p>
            <a:r>
              <a:rPr lang="en-GB" dirty="0"/>
              <a:t>We have:</a:t>
            </a:r>
          </a:p>
          <a:p>
            <a:r>
              <a:rPr lang="en-GB" dirty="0"/>
              <a:t>Abstracted organised decentralised behaviour into </a:t>
            </a:r>
            <a:r>
              <a:rPr lang="en-GB" dirty="0">
                <a:solidFill>
                  <a:srgbClr val="FF0000"/>
                </a:solidFill>
              </a:rPr>
              <a:t>Consensus machines </a:t>
            </a:r>
          </a:p>
          <a:p>
            <a:r>
              <a:rPr lang="en-GB" dirty="0"/>
              <a:t>With communication by </a:t>
            </a:r>
            <a:r>
              <a:rPr lang="en-GB" dirty="0">
                <a:solidFill>
                  <a:srgbClr val="FF0000"/>
                </a:solidFill>
              </a:rPr>
              <a:t>decentralised signals — </a:t>
            </a:r>
            <a:r>
              <a:rPr lang="en-GB" dirty="0">
                <a:solidFill>
                  <a:srgbClr val="00B050"/>
                </a:solidFill>
              </a:rPr>
              <a:t>two step reads and writes of shared variables.</a:t>
            </a:r>
          </a:p>
          <a:p>
            <a:r>
              <a:rPr lang="en-GB" dirty="0"/>
              <a:t>Developed and proved the</a:t>
            </a:r>
            <a:r>
              <a:rPr lang="en-GB" dirty="0">
                <a:solidFill>
                  <a:srgbClr val="00B050"/>
                </a:solidFill>
              </a:rPr>
              <a:t> handover protocol </a:t>
            </a:r>
            <a:r>
              <a:rPr lang="en-GB" dirty="0"/>
              <a:t>as an asymmetric form of mutual exclusion</a:t>
            </a:r>
          </a:p>
          <a:p>
            <a:r>
              <a:rPr lang="en-GB" dirty="0"/>
              <a:t>Tested decentralised committees satisfying the limits on bad behaviour.</a:t>
            </a:r>
          </a:p>
          <a:p>
            <a:r>
              <a:rPr lang="en-GB" b="1" dirty="0">
                <a:solidFill>
                  <a:srgbClr val="00B0F0"/>
                </a:solidFill>
              </a:rPr>
              <a:t>Built small models of blockchains using innovative ways of modelling data storage.</a:t>
            </a:r>
          </a:p>
          <a:p>
            <a:r>
              <a:rPr lang="en-GB" b="1" dirty="0">
                <a:solidFill>
                  <a:srgbClr val="FF0000"/>
                </a:solidFill>
              </a:rPr>
              <a:t>All in CSP/FDR</a:t>
            </a:r>
            <a:endParaRPr lang="en-US" b="1" dirty="0">
              <a:solidFill>
                <a:srgbClr val="FF0000"/>
              </a:solidFill>
            </a:endParaRPr>
          </a:p>
        </p:txBody>
      </p:sp>
    </p:spTree>
    <p:extLst>
      <p:ext uri="{BB962C8B-B14F-4D97-AF65-F5344CB8AC3E}">
        <p14:creationId xmlns:p14="http://schemas.microsoft.com/office/powerpoint/2010/main" val="314466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22D5D-E7D0-BCA5-26BF-B4A8C165F64D}"/>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Composing around deadlock</a:t>
            </a:r>
            <a:endParaRPr lang="en-US" sz="4000">
              <a:solidFill>
                <a:srgbClr val="FFFFFF"/>
              </a:solidFill>
            </a:endParaRPr>
          </a:p>
        </p:txBody>
      </p:sp>
      <p:sp>
        <p:nvSpPr>
          <p:cNvPr id="3" name="Content Placeholder 2">
            <a:extLst>
              <a:ext uri="{FF2B5EF4-FFF2-40B4-BE49-F238E27FC236}">
                <a16:creationId xmlns:a16="http://schemas.microsoft.com/office/drawing/2014/main" id="{4975C81E-42E5-10C3-5009-BCC7BD1F819D}"/>
              </a:ext>
            </a:extLst>
          </p:cNvPr>
          <p:cNvSpPr>
            <a:spLocks noGrp="1"/>
          </p:cNvSpPr>
          <p:nvPr>
            <p:ph idx="1"/>
          </p:nvPr>
        </p:nvSpPr>
        <p:spPr>
          <a:xfrm>
            <a:off x="4905052" y="2115852"/>
            <a:ext cx="6580733" cy="2723096"/>
          </a:xfrm>
        </p:spPr>
        <p:txBody>
          <a:bodyPr>
            <a:normAutofit lnSpcReduction="10000"/>
          </a:bodyPr>
          <a:lstStyle/>
          <a:p>
            <a:pPr marL="141732" indent="-141732" defTabSz="566928">
              <a:spcBef>
                <a:spcPts val="620"/>
              </a:spcBef>
            </a:pPr>
            <a:r>
              <a:rPr lang="en-GB" sz="1736" kern="1200">
                <a:solidFill>
                  <a:schemeClr val="accent5">
                    <a:lumMod val="75000"/>
                  </a:schemeClr>
                </a:solidFill>
                <a:latin typeface="+mn-lt"/>
                <a:ea typeface="+mn-ea"/>
                <a:cs typeface="+mn-cs"/>
              </a:rPr>
              <a:t>We want to compose a safe, efficient primary mechanism that can always deadlock</a:t>
            </a:r>
          </a:p>
          <a:p>
            <a:pPr marL="141732" indent="-141732" defTabSz="566928">
              <a:spcBef>
                <a:spcPts val="620"/>
              </a:spcBef>
            </a:pPr>
            <a:r>
              <a:rPr lang="en-GB" sz="1736" kern="1200">
                <a:solidFill>
                  <a:schemeClr val="tx1"/>
                </a:solidFill>
                <a:latin typeface="+mn-lt"/>
                <a:ea typeface="+mn-ea"/>
                <a:cs typeface="+mn-cs"/>
              </a:rPr>
              <a:t>With a safe, inefficient but live backup mechanism</a:t>
            </a:r>
          </a:p>
          <a:p>
            <a:pPr marL="141732" indent="-141732" defTabSz="566928">
              <a:spcBef>
                <a:spcPts val="620"/>
              </a:spcBef>
            </a:pPr>
            <a:r>
              <a:rPr lang="en-GB" sz="1736" kern="1200">
                <a:solidFill>
                  <a:srgbClr val="C00000"/>
                </a:solidFill>
                <a:latin typeface="+mn-lt"/>
                <a:ea typeface="+mn-ea"/>
                <a:cs typeface="+mn-cs"/>
              </a:rPr>
              <a:t>And produce a safe, live and usually efficient result.</a:t>
            </a:r>
          </a:p>
          <a:p>
            <a:pPr marL="141732" indent="-141732" defTabSz="566928">
              <a:spcBef>
                <a:spcPts val="620"/>
              </a:spcBef>
            </a:pPr>
            <a:r>
              <a:rPr lang="en-GB" sz="1736" kern="1200">
                <a:solidFill>
                  <a:schemeClr val="accent6">
                    <a:lumMod val="75000"/>
                  </a:schemeClr>
                </a:solidFill>
                <a:latin typeface="+mn-lt"/>
                <a:ea typeface="+mn-ea"/>
                <a:cs typeface="+mn-cs"/>
              </a:rPr>
              <a:t>Everything is decided in a decentralised form.</a:t>
            </a:r>
          </a:p>
          <a:p>
            <a:pPr marL="141732" indent="-141732" defTabSz="566928">
              <a:spcBef>
                <a:spcPts val="620"/>
              </a:spcBef>
            </a:pPr>
            <a:r>
              <a:rPr lang="en-GB" sz="1736" kern="1200">
                <a:solidFill>
                  <a:schemeClr val="accent6">
                    <a:lumMod val="75000"/>
                  </a:schemeClr>
                </a:solidFill>
                <a:latin typeface="+mn-lt"/>
                <a:ea typeface="+mn-ea"/>
                <a:cs typeface="+mn-cs"/>
              </a:rPr>
              <a:t>Allowing both primary and secondary to offer a decision looks highly probl</a:t>
            </a:r>
            <a:r>
              <a:rPr lang="en-GB" sz="1736" kern="1200">
                <a:solidFill>
                  <a:schemeClr val="tx1"/>
                </a:solidFill>
                <a:latin typeface="+mn-lt"/>
                <a:ea typeface="+mn-ea"/>
                <a:cs typeface="+mn-cs"/>
              </a:rPr>
              <a:t>ematic.  </a:t>
            </a:r>
            <a:r>
              <a:rPr lang="en-GB" sz="1736" kern="1200">
                <a:solidFill>
                  <a:srgbClr val="FF0000"/>
                </a:solidFill>
                <a:latin typeface="+mn-lt"/>
                <a:ea typeface="+mn-ea"/>
                <a:cs typeface="+mn-cs"/>
              </a:rPr>
              <a:t>Covert certificates are a particular issue.</a:t>
            </a:r>
          </a:p>
          <a:p>
            <a:pPr marL="141732" indent="-141732" defTabSz="566928">
              <a:spcBef>
                <a:spcPts val="620"/>
              </a:spcBef>
            </a:pPr>
            <a:r>
              <a:rPr lang="en-GB" sz="1736" kern="1200">
                <a:solidFill>
                  <a:srgbClr val="7030A0"/>
                </a:solidFill>
                <a:latin typeface="+mn-lt"/>
                <a:ea typeface="+mn-ea"/>
                <a:cs typeface="+mn-cs"/>
              </a:rPr>
              <a:t>At first sight this looks like a job fox Mutex.</a:t>
            </a:r>
          </a:p>
          <a:p>
            <a:pPr marL="141732" indent="-141732" defTabSz="566928">
              <a:spcBef>
                <a:spcPts val="620"/>
              </a:spcBef>
            </a:pPr>
            <a:r>
              <a:rPr lang="en-GB" sz="1736" kern="1200">
                <a:solidFill>
                  <a:schemeClr val="tx1"/>
                </a:solidFill>
                <a:latin typeface="+mn-lt"/>
                <a:ea typeface="+mn-ea"/>
                <a:cs typeface="+mn-cs"/>
              </a:rPr>
              <a:t>But deadlock for Primary while it holds the mutex token would be a disaster.</a:t>
            </a:r>
          </a:p>
          <a:p>
            <a:endParaRPr lang="en-GB"/>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4EB008E-7356-07D5-0558-6A53DE6BAF07}"/>
                  </a:ext>
                </a:extLst>
              </p14:cNvPr>
              <p14:cNvContentPartPr/>
              <p14:nvPr/>
            </p14:nvContentPartPr>
            <p14:xfrm>
              <a:off x="9029827" y="4400614"/>
              <a:ext cx="225" cy="225"/>
            </p14:xfrm>
          </p:contentPart>
        </mc:Choice>
        <mc:Fallback xmlns="">
          <p:pic>
            <p:nvPicPr>
              <p:cNvPr id="4" name="Ink 3">
                <a:extLst>
                  <a:ext uri="{FF2B5EF4-FFF2-40B4-BE49-F238E27FC236}">
                    <a16:creationId xmlns:a16="http://schemas.microsoft.com/office/drawing/2014/main" id="{E4EB008E-7356-07D5-0558-6A53DE6BAF07}"/>
                  </a:ext>
                </a:extLst>
              </p:cNvPr>
              <p:cNvPicPr/>
              <p:nvPr/>
            </p:nvPicPr>
            <p:blipFill>
              <a:blip r:embed="rId3"/>
              <a:stretch>
                <a:fillRect/>
              </a:stretch>
            </p:blipFill>
            <p:spPr>
              <a:xfrm>
                <a:off x="9024202" y="4394989"/>
                <a:ext cx="11250" cy="1125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7">
                <a:extLst>
                  <a:ext uri="{FF2B5EF4-FFF2-40B4-BE49-F238E27FC236}">
                    <a16:creationId xmlns:a16="http://schemas.microsoft.com/office/drawing/2014/main" id="{E03744CA-1569-9371-5DE8-21F9EF1DD9DA}"/>
                  </a:ext>
                </a:extLst>
              </p14:cNvPr>
              <p14:cNvContentPartPr/>
              <p14:nvPr/>
            </p14:nvContentPartPr>
            <p14:xfrm>
              <a:off x="9019914" y="4413906"/>
              <a:ext cx="225" cy="10138"/>
            </p14:xfrm>
          </p:contentPart>
        </mc:Choice>
        <mc:Fallback xmlns="">
          <p:pic>
            <p:nvPicPr>
              <p:cNvPr id="7" name="Ink 7">
                <a:extLst>
                  <a:ext uri="{FF2B5EF4-FFF2-40B4-BE49-F238E27FC236}">
                    <a16:creationId xmlns:a16="http://schemas.microsoft.com/office/drawing/2014/main" id="{E03744CA-1569-9371-5DE8-21F9EF1DD9DA}"/>
                  </a:ext>
                </a:extLst>
              </p:cNvPr>
              <p:cNvPicPr/>
              <p:nvPr/>
            </p:nvPicPr>
            <p:blipFill>
              <a:blip r:embed="rId5"/>
              <a:stretch>
                <a:fillRect/>
              </a:stretch>
            </p:blipFill>
            <p:spPr>
              <a:xfrm>
                <a:off x="9014289" y="4405166"/>
                <a:ext cx="11250" cy="2726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901A85A-168E-A5AA-AF7D-023406877565}"/>
                  </a:ext>
                </a:extLst>
              </p14:cNvPr>
              <p14:cNvContentPartPr/>
              <p14:nvPr/>
            </p14:nvContentPartPr>
            <p14:xfrm>
              <a:off x="8946920" y="4556290"/>
              <a:ext cx="225" cy="225"/>
            </p14:xfrm>
          </p:contentPart>
        </mc:Choice>
        <mc:Fallback xmlns="">
          <p:pic>
            <p:nvPicPr>
              <p:cNvPr id="10" name="Ink 9">
                <a:extLst>
                  <a:ext uri="{FF2B5EF4-FFF2-40B4-BE49-F238E27FC236}">
                    <a16:creationId xmlns:a16="http://schemas.microsoft.com/office/drawing/2014/main" id="{B901A85A-168E-A5AA-AF7D-023406877565}"/>
                  </a:ext>
                </a:extLst>
              </p:cNvPr>
              <p:cNvPicPr/>
              <p:nvPr/>
            </p:nvPicPr>
            <p:blipFill>
              <a:blip r:embed="rId3"/>
              <a:stretch>
                <a:fillRect/>
              </a:stretch>
            </p:blipFill>
            <p:spPr>
              <a:xfrm>
                <a:off x="8941295" y="4550665"/>
                <a:ext cx="11250" cy="112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FEE292F2-62D2-FD92-2D73-CB7E90CFDF3B}"/>
                  </a:ext>
                </a:extLst>
              </p14:cNvPr>
              <p14:cNvContentPartPr/>
              <p14:nvPr/>
            </p14:nvContentPartPr>
            <p14:xfrm>
              <a:off x="8940387" y="4430578"/>
              <a:ext cx="225" cy="225"/>
            </p14:xfrm>
          </p:contentPart>
        </mc:Choice>
        <mc:Fallback xmlns="">
          <p:pic>
            <p:nvPicPr>
              <p:cNvPr id="11" name="Ink 10">
                <a:extLst>
                  <a:ext uri="{FF2B5EF4-FFF2-40B4-BE49-F238E27FC236}">
                    <a16:creationId xmlns:a16="http://schemas.microsoft.com/office/drawing/2014/main" id="{FEE292F2-62D2-FD92-2D73-CB7E90CFDF3B}"/>
                  </a:ext>
                </a:extLst>
              </p:cNvPr>
              <p:cNvPicPr/>
              <p:nvPr/>
            </p:nvPicPr>
            <p:blipFill>
              <a:blip r:embed="rId3"/>
              <a:stretch>
                <a:fillRect/>
              </a:stretch>
            </p:blipFill>
            <p:spPr>
              <a:xfrm>
                <a:off x="8934762" y="4424953"/>
                <a:ext cx="11250" cy="1125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DBE9B914-6C92-4522-8600-6A5EF8481D7E}"/>
                  </a:ext>
                </a:extLst>
              </p14:cNvPr>
              <p14:cNvContentPartPr/>
              <p14:nvPr/>
            </p14:nvContentPartPr>
            <p14:xfrm>
              <a:off x="8937007" y="4364343"/>
              <a:ext cx="225" cy="225"/>
            </p14:xfrm>
          </p:contentPart>
        </mc:Choice>
        <mc:Fallback xmlns="">
          <p:pic>
            <p:nvPicPr>
              <p:cNvPr id="12" name="Ink 11">
                <a:extLst>
                  <a:ext uri="{FF2B5EF4-FFF2-40B4-BE49-F238E27FC236}">
                    <a16:creationId xmlns:a16="http://schemas.microsoft.com/office/drawing/2014/main" id="{DBE9B914-6C92-4522-8600-6A5EF8481D7E}"/>
                  </a:ext>
                </a:extLst>
              </p:cNvPr>
              <p:cNvPicPr/>
              <p:nvPr/>
            </p:nvPicPr>
            <p:blipFill>
              <a:blip r:embed="rId3"/>
              <a:stretch>
                <a:fillRect/>
              </a:stretch>
            </p:blipFill>
            <p:spPr>
              <a:xfrm>
                <a:off x="8931382" y="4358718"/>
                <a:ext cx="11250" cy="112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190956DF-CDEC-9134-C130-351ECE1E0B13}"/>
                  </a:ext>
                </a:extLst>
              </p14:cNvPr>
              <p14:cNvContentPartPr/>
              <p14:nvPr/>
            </p14:nvContentPartPr>
            <p14:xfrm>
              <a:off x="8957058" y="4334379"/>
              <a:ext cx="225" cy="225"/>
            </p14:xfrm>
          </p:contentPart>
        </mc:Choice>
        <mc:Fallback xmlns="">
          <p:pic>
            <p:nvPicPr>
              <p:cNvPr id="13" name="Ink 12">
                <a:extLst>
                  <a:ext uri="{FF2B5EF4-FFF2-40B4-BE49-F238E27FC236}">
                    <a16:creationId xmlns:a16="http://schemas.microsoft.com/office/drawing/2014/main" id="{190956DF-CDEC-9134-C130-351ECE1E0B13}"/>
                  </a:ext>
                </a:extLst>
              </p:cNvPr>
              <p:cNvPicPr/>
              <p:nvPr/>
            </p:nvPicPr>
            <p:blipFill>
              <a:blip r:embed="rId3"/>
              <a:stretch>
                <a:fillRect/>
              </a:stretch>
            </p:blipFill>
            <p:spPr>
              <a:xfrm>
                <a:off x="8951433" y="4328754"/>
                <a:ext cx="11250" cy="112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4">
                <a:extLst>
                  <a:ext uri="{FF2B5EF4-FFF2-40B4-BE49-F238E27FC236}">
                    <a16:creationId xmlns:a16="http://schemas.microsoft.com/office/drawing/2014/main" id="{BEAC3736-5F24-B3CC-0EAB-E107F8228676}"/>
                  </a:ext>
                </a:extLst>
              </p14:cNvPr>
              <p14:cNvContentPartPr/>
              <p14:nvPr/>
            </p14:nvContentPartPr>
            <p14:xfrm>
              <a:off x="9099442" y="4430578"/>
              <a:ext cx="20051" cy="6759"/>
            </p14:xfrm>
          </p:contentPart>
        </mc:Choice>
        <mc:Fallback xmlns="">
          <p:pic>
            <p:nvPicPr>
              <p:cNvPr id="14" name="Ink 14">
                <a:extLst>
                  <a:ext uri="{FF2B5EF4-FFF2-40B4-BE49-F238E27FC236}">
                    <a16:creationId xmlns:a16="http://schemas.microsoft.com/office/drawing/2014/main" id="{BEAC3736-5F24-B3CC-0EAB-E107F8228676}"/>
                  </a:ext>
                </a:extLst>
              </p:cNvPr>
              <p:cNvPicPr/>
              <p:nvPr/>
            </p:nvPicPr>
            <p:blipFill>
              <a:blip r:embed="rId11"/>
              <a:stretch>
                <a:fillRect/>
              </a:stretch>
            </p:blipFill>
            <p:spPr>
              <a:xfrm>
                <a:off x="9090491" y="4422129"/>
                <a:ext cx="37596" cy="23319"/>
              </a:xfrm>
              <a:prstGeom prst="rect">
                <a:avLst/>
              </a:prstGeom>
            </p:spPr>
          </p:pic>
        </mc:Fallback>
      </mc:AlternateContent>
      <p:pic>
        <p:nvPicPr>
          <p:cNvPr id="15" name="Picture 15">
            <a:extLst>
              <a:ext uri="{FF2B5EF4-FFF2-40B4-BE49-F238E27FC236}">
                <a16:creationId xmlns:a16="http://schemas.microsoft.com/office/drawing/2014/main" id="{42FDD811-E1F2-3D44-6C18-99743202C7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16297" y="4875841"/>
            <a:ext cx="2185833" cy="1400076"/>
          </a:xfrm>
          <a:prstGeom prst="rect">
            <a:avLst/>
          </a:prstGeom>
        </p:spPr>
      </p:pic>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CF1F967E-8001-A38C-10A3-231227E99603}"/>
                  </a:ext>
                </a:extLst>
              </p14:cNvPr>
              <p14:cNvContentPartPr/>
              <p14:nvPr/>
            </p14:nvContentPartPr>
            <p14:xfrm>
              <a:off x="6203533" y="4843653"/>
              <a:ext cx="3352320" cy="1360440"/>
            </p14:xfrm>
          </p:contentPart>
        </mc:Choice>
        <mc:Fallback xmlns="">
          <p:pic>
            <p:nvPicPr>
              <p:cNvPr id="5" name="Ink 4">
                <a:extLst>
                  <a:ext uri="{FF2B5EF4-FFF2-40B4-BE49-F238E27FC236}">
                    <a16:creationId xmlns:a16="http://schemas.microsoft.com/office/drawing/2014/main" id="{CF1F967E-8001-A38C-10A3-231227E99603}"/>
                  </a:ext>
                </a:extLst>
              </p:cNvPr>
              <p:cNvPicPr/>
              <p:nvPr/>
            </p:nvPicPr>
            <p:blipFill>
              <a:blip r:embed="rId14"/>
              <a:stretch>
                <a:fillRect/>
              </a:stretch>
            </p:blipFill>
            <p:spPr>
              <a:xfrm>
                <a:off x="6149533" y="4735653"/>
                <a:ext cx="3459960" cy="157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7FB398E8-A10C-718F-A67E-14849013F513}"/>
                  </a:ext>
                </a:extLst>
              </p14:cNvPr>
              <p14:cNvContentPartPr/>
              <p14:nvPr/>
            </p14:nvContentPartPr>
            <p14:xfrm>
              <a:off x="6189853" y="4843653"/>
              <a:ext cx="3238920" cy="1630080"/>
            </p14:xfrm>
          </p:contentPart>
        </mc:Choice>
        <mc:Fallback xmlns="">
          <p:pic>
            <p:nvPicPr>
              <p:cNvPr id="6" name="Ink 5">
                <a:extLst>
                  <a:ext uri="{FF2B5EF4-FFF2-40B4-BE49-F238E27FC236}">
                    <a16:creationId xmlns:a16="http://schemas.microsoft.com/office/drawing/2014/main" id="{7FB398E8-A10C-718F-A67E-14849013F513}"/>
                  </a:ext>
                </a:extLst>
              </p:cNvPr>
              <p:cNvPicPr/>
              <p:nvPr/>
            </p:nvPicPr>
            <p:blipFill>
              <a:blip r:embed="rId16"/>
              <a:stretch>
                <a:fillRect/>
              </a:stretch>
            </p:blipFill>
            <p:spPr>
              <a:xfrm>
                <a:off x="6135853" y="4735653"/>
                <a:ext cx="3346560" cy="1845720"/>
              </a:xfrm>
              <a:prstGeom prst="rect">
                <a:avLst/>
              </a:prstGeom>
            </p:spPr>
          </p:pic>
        </mc:Fallback>
      </mc:AlternateContent>
    </p:spTree>
    <p:extLst>
      <p:ext uri="{BB962C8B-B14F-4D97-AF65-F5344CB8AC3E}">
        <p14:creationId xmlns:p14="http://schemas.microsoft.com/office/powerpoint/2010/main" val="113098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60A1-548F-DB98-1626-2A9D9F697B4A}"/>
              </a:ext>
            </a:extLst>
          </p:cNvPr>
          <p:cNvSpPr>
            <a:spLocks noGrp="1"/>
          </p:cNvSpPr>
          <p:nvPr>
            <p:ph type="title"/>
          </p:nvPr>
        </p:nvSpPr>
        <p:spPr/>
        <p:txBody>
          <a:bodyPr/>
          <a:lstStyle/>
          <a:p>
            <a:r>
              <a:rPr lang="en-GB">
                <a:solidFill>
                  <a:schemeClr val="accent6">
                    <a:lumMod val="75000"/>
                  </a:schemeClr>
                </a:solidFill>
              </a:rPr>
              <a:t>Modelling in CSP — of course</a:t>
            </a:r>
            <a:endParaRPr lang="en-US">
              <a:solidFill>
                <a:schemeClr val="accent6">
                  <a:lumMod val="75000"/>
                </a:schemeClr>
              </a:solidFill>
            </a:endParaRPr>
          </a:p>
        </p:txBody>
      </p:sp>
      <p:sp>
        <p:nvSpPr>
          <p:cNvPr id="3" name="Content Placeholder 2">
            <a:extLst>
              <a:ext uri="{FF2B5EF4-FFF2-40B4-BE49-F238E27FC236}">
                <a16:creationId xmlns:a16="http://schemas.microsoft.com/office/drawing/2014/main" id="{6E710BDA-65AF-765E-0E70-434FC991F844}"/>
              </a:ext>
            </a:extLst>
          </p:cNvPr>
          <p:cNvSpPr>
            <a:spLocks noGrp="1"/>
          </p:cNvSpPr>
          <p:nvPr>
            <p:ph idx="1"/>
          </p:nvPr>
        </p:nvSpPr>
        <p:spPr>
          <a:xfrm>
            <a:off x="965200" y="1690688"/>
            <a:ext cx="10515600" cy="4351338"/>
          </a:xfrm>
        </p:spPr>
        <p:txBody>
          <a:bodyPr>
            <a:normAutofit lnSpcReduction="10000"/>
          </a:bodyPr>
          <a:lstStyle/>
          <a:p>
            <a:r>
              <a:rPr lang="en-GB"/>
              <a:t>We could choose to model the individual agents, including bad ones.</a:t>
            </a:r>
          </a:p>
          <a:p>
            <a:r>
              <a:rPr lang="en-GB"/>
              <a:t>Or we can model the component consensus machines as sequential, with actions representing decision certificates.</a:t>
            </a:r>
          </a:p>
          <a:p>
            <a:r>
              <a:rPr lang="en-GB">
                <a:solidFill>
                  <a:schemeClr val="accent2">
                    <a:lumMod val="75000"/>
                  </a:schemeClr>
                </a:solidFill>
              </a:rPr>
              <a:t>Treat signals to other machines as slow writes to locations: the locations are distributed and there will be times when a reader may or may not see the value of an incomplete write.</a:t>
            </a:r>
          </a:p>
          <a:p>
            <a:r>
              <a:rPr lang="en-GB"/>
              <a:t>In each decision, each location will be written at most once and the value is unambiguous.</a:t>
            </a:r>
          </a:p>
          <a:p>
            <a:r>
              <a:rPr lang="en-GB">
                <a:solidFill>
                  <a:schemeClr val="accent5">
                    <a:lumMod val="75000"/>
                  </a:schemeClr>
                </a:solidFill>
              </a:rPr>
              <a:t>Write starts once the machine decides to do it, and is complete before the next action.</a:t>
            </a:r>
            <a:endParaRPr lang="en-US">
              <a:solidFill>
                <a:schemeClr val="accent5">
                  <a:lumMod val="75000"/>
                </a:schemeClr>
              </a:solidFill>
            </a:endParaRPr>
          </a:p>
        </p:txBody>
      </p:sp>
    </p:spTree>
    <p:extLst>
      <p:ext uri="{BB962C8B-B14F-4D97-AF65-F5344CB8AC3E}">
        <p14:creationId xmlns:p14="http://schemas.microsoft.com/office/powerpoint/2010/main" val="257720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851E-B262-AC3B-4811-574482AE7B5A}"/>
              </a:ext>
            </a:extLst>
          </p:cNvPr>
          <p:cNvSpPr>
            <a:spLocks noGrp="1"/>
          </p:cNvSpPr>
          <p:nvPr>
            <p:ph type="title"/>
          </p:nvPr>
        </p:nvSpPr>
        <p:spPr/>
        <p:txBody>
          <a:bodyPr/>
          <a:lstStyle/>
          <a:p>
            <a:r>
              <a:rPr lang="en-GB" dirty="0"/>
              <a:t>In preparation</a:t>
            </a:r>
            <a:endParaRPr lang="en-US" dirty="0"/>
          </a:p>
        </p:txBody>
      </p:sp>
      <p:sp>
        <p:nvSpPr>
          <p:cNvPr id="3" name="Content Placeholder 2">
            <a:extLst>
              <a:ext uri="{FF2B5EF4-FFF2-40B4-BE49-F238E27FC236}">
                <a16:creationId xmlns:a16="http://schemas.microsoft.com/office/drawing/2014/main" id="{3A668137-D371-F0CB-4B1F-67B1840375F8}"/>
              </a:ext>
            </a:extLst>
          </p:cNvPr>
          <p:cNvSpPr>
            <a:spLocks noGrp="1"/>
          </p:cNvSpPr>
          <p:nvPr>
            <p:ph idx="1"/>
          </p:nvPr>
        </p:nvSpPr>
        <p:spPr/>
        <p:txBody>
          <a:bodyPr/>
          <a:lstStyle/>
          <a:p>
            <a:r>
              <a:rPr lang="en-GB" dirty="0"/>
              <a:t>My new book </a:t>
            </a:r>
            <a:r>
              <a:rPr lang="en-GB" dirty="0">
                <a:solidFill>
                  <a:srgbClr val="00B050"/>
                </a:solidFill>
              </a:rPr>
              <a:t>Understanding Decentralised Systems: Foundations and Blockchain, </a:t>
            </a:r>
            <a:r>
              <a:rPr lang="en-GB" dirty="0">
                <a:solidFill>
                  <a:schemeClr val="accent5"/>
                </a:solidFill>
              </a:rPr>
              <a:t>Springer 2026.</a:t>
            </a:r>
          </a:p>
          <a:p>
            <a:r>
              <a:rPr lang="en-GB" dirty="0">
                <a:solidFill>
                  <a:schemeClr val="accent5"/>
                </a:solidFill>
              </a:rPr>
              <a:t>With two more volumes planned.</a:t>
            </a:r>
            <a:endParaRPr lang="en-US" dirty="0"/>
          </a:p>
        </p:txBody>
      </p:sp>
    </p:spTree>
    <p:extLst>
      <p:ext uri="{BB962C8B-B14F-4D97-AF65-F5344CB8AC3E}">
        <p14:creationId xmlns:p14="http://schemas.microsoft.com/office/powerpoint/2010/main" val="400827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6D0C0-AF36-6B40-FEEF-79296E54AB9A}"/>
              </a:ext>
            </a:extLst>
          </p:cNvPr>
          <p:cNvSpPr>
            <a:spLocks noGrp="1"/>
          </p:cNvSpPr>
          <p:nvPr>
            <p:ph type="title"/>
          </p:nvPr>
        </p:nvSpPr>
        <p:spPr>
          <a:xfrm>
            <a:off x="804672" y="802955"/>
            <a:ext cx="4766330" cy="1454051"/>
          </a:xfrm>
        </p:spPr>
        <p:txBody>
          <a:bodyPr>
            <a:normAutofit/>
          </a:bodyPr>
          <a:lstStyle/>
          <a:p>
            <a:r>
              <a:rPr lang="en-GB" sz="3600">
                <a:solidFill>
                  <a:schemeClr val="tx2"/>
                </a:solidFill>
              </a:rPr>
              <a:t>What do I mean by reinvent?</a:t>
            </a:r>
            <a:endParaRPr lang="en-US" sz="3600">
              <a:solidFill>
                <a:schemeClr val="tx2"/>
              </a:solidFill>
            </a:endParaRPr>
          </a:p>
        </p:txBody>
      </p:sp>
      <p:sp>
        <p:nvSpPr>
          <p:cNvPr id="3" name="Content Placeholder 2">
            <a:extLst>
              <a:ext uri="{FF2B5EF4-FFF2-40B4-BE49-F238E27FC236}">
                <a16:creationId xmlns:a16="http://schemas.microsoft.com/office/drawing/2014/main" id="{EB385634-BBBD-1685-22BB-3518295C40FC}"/>
              </a:ext>
            </a:extLst>
          </p:cNvPr>
          <p:cNvSpPr>
            <a:spLocks noGrp="1"/>
          </p:cNvSpPr>
          <p:nvPr>
            <p:ph idx="1"/>
          </p:nvPr>
        </p:nvSpPr>
        <p:spPr>
          <a:xfrm>
            <a:off x="804672" y="2421683"/>
            <a:ext cx="4765949" cy="3353476"/>
          </a:xfrm>
        </p:spPr>
        <p:txBody>
          <a:bodyPr anchor="t">
            <a:normAutofit fontScale="92500" lnSpcReduction="20000"/>
          </a:bodyPr>
          <a:lstStyle/>
          <a:p>
            <a:r>
              <a:rPr lang="en-GB" sz="1800" dirty="0">
                <a:solidFill>
                  <a:schemeClr val="tx2"/>
                </a:solidFill>
              </a:rPr>
              <a:t>Build on the basic idea of a blockchain to create a more efficient and resilient structure</a:t>
            </a:r>
          </a:p>
          <a:p>
            <a:r>
              <a:rPr lang="en-GB" sz="1800" dirty="0">
                <a:solidFill>
                  <a:schemeClr val="tx2"/>
                </a:solidFill>
              </a:rPr>
              <a:t>Building high integrity angelic behaviour around a decentralised community with demonic members.</a:t>
            </a:r>
          </a:p>
          <a:p>
            <a:r>
              <a:rPr lang="en-GB" sz="1800" dirty="0">
                <a:solidFill>
                  <a:schemeClr val="tx2"/>
                </a:solidFill>
              </a:rPr>
              <a:t>Unafraid to throw away some well established ideas.</a:t>
            </a:r>
          </a:p>
          <a:p>
            <a:r>
              <a:rPr lang="en-GB" sz="1800" dirty="0">
                <a:solidFill>
                  <a:schemeClr val="tx2"/>
                </a:solidFill>
              </a:rPr>
              <a:t>And embrace ideas not seen in the usual blockchain architectures.</a:t>
            </a:r>
          </a:p>
          <a:p>
            <a:r>
              <a:rPr lang="en-GB" sz="1800" dirty="0">
                <a:solidFill>
                  <a:srgbClr val="00B0F0"/>
                </a:solidFill>
              </a:rPr>
              <a:t>I see blockchain as a model of concurrency.</a:t>
            </a:r>
          </a:p>
          <a:p>
            <a:r>
              <a:rPr lang="en-GB" sz="1800" dirty="0">
                <a:solidFill>
                  <a:srgbClr val="7030A0"/>
                </a:solidFill>
              </a:rPr>
              <a:t>My thesis: blockchains and decentralised systems should be able to take advantage when malicious behaviour is less than allowed for.   </a:t>
            </a:r>
            <a:r>
              <a:rPr lang="en-GB" sz="1800" b="1" dirty="0">
                <a:solidFill>
                  <a:srgbClr val="7030A0"/>
                </a:solidFill>
              </a:rPr>
              <a:t>SAFELY</a:t>
            </a:r>
            <a:endParaRPr lang="en-US" sz="1800" dirty="0">
              <a:solidFill>
                <a:srgbClr val="7030A0"/>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a:extLst>
              <a:ext uri="{FF2B5EF4-FFF2-40B4-BE49-F238E27FC236}">
                <a16:creationId xmlns:a16="http://schemas.microsoft.com/office/drawing/2014/main" id="{A143AF73-0BC7-1771-E8EE-69FE478F2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392" y="2337435"/>
            <a:ext cx="4142232" cy="3106673"/>
          </a:xfrm>
          <a:prstGeom prst="rect">
            <a:avLst/>
          </a:prstGeom>
        </p:spPr>
      </p:pic>
    </p:spTree>
    <p:extLst>
      <p:ext uri="{BB962C8B-B14F-4D97-AF65-F5344CB8AC3E}">
        <p14:creationId xmlns:p14="http://schemas.microsoft.com/office/powerpoint/2010/main" val="82245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6038-F379-C1FC-D7A8-BDBBB5A77D1E}"/>
              </a:ext>
            </a:extLst>
          </p:cNvPr>
          <p:cNvSpPr>
            <a:spLocks noGrp="1"/>
          </p:cNvSpPr>
          <p:nvPr>
            <p:ph type="title"/>
          </p:nvPr>
        </p:nvSpPr>
        <p:spPr/>
        <p:txBody>
          <a:bodyPr/>
          <a:lstStyle/>
          <a:p>
            <a:r>
              <a:rPr lang="en-GB"/>
              <a:t>Finding the right abstraction</a:t>
            </a:r>
            <a:endParaRPr lang="en-US"/>
          </a:p>
        </p:txBody>
      </p:sp>
      <p:sp>
        <p:nvSpPr>
          <p:cNvPr id="3" name="Content Placeholder 2">
            <a:extLst>
              <a:ext uri="{FF2B5EF4-FFF2-40B4-BE49-F238E27FC236}">
                <a16:creationId xmlns:a16="http://schemas.microsoft.com/office/drawing/2014/main" id="{067C02E0-874B-C709-DB71-552A20A1DE95}"/>
              </a:ext>
            </a:extLst>
          </p:cNvPr>
          <p:cNvSpPr>
            <a:spLocks noGrp="1"/>
          </p:cNvSpPr>
          <p:nvPr>
            <p:ph idx="1"/>
          </p:nvPr>
        </p:nvSpPr>
        <p:spPr/>
        <p:txBody>
          <a:bodyPr>
            <a:normAutofit fontScale="92500" lnSpcReduction="10000"/>
          </a:bodyPr>
          <a:lstStyle/>
          <a:p>
            <a:r>
              <a:rPr lang="en-GB"/>
              <a:t>We need to understand, construct and verify decentralised systems in the presence of assumed malevolence from a proportion of the agents.</a:t>
            </a:r>
          </a:p>
          <a:p>
            <a:r>
              <a:rPr lang="en-GB"/>
              <a:t>It is common to assume that all agents are potentially malevolent/Byzantine, but with overall limits on how many.</a:t>
            </a:r>
          </a:p>
          <a:p>
            <a:r>
              <a:rPr lang="en-GB"/>
              <a:t>This had me baffled for a long time, even though I had often modelled systems in which malevolence was contained in a particular part of the system, such as the intruder model in crypto protocols.</a:t>
            </a:r>
          </a:p>
          <a:p>
            <a:r>
              <a:rPr lang="en-GB">
                <a:solidFill>
                  <a:srgbClr val="00B050"/>
                </a:solidFill>
              </a:rPr>
              <a:t>But then I discovered three techniques: stochastic proof, consensus machines, and the hand-over protocol.</a:t>
            </a:r>
          </a:p>
          <a:p>
            <a:r>
              <a:rPr lang="en-GB">
                <a:solidFill>
                  <a:srgbClr val="0070C0"/>
                </a:solidFill>
              </a:rPr>
              <a:t>And then my decentralised model mapped perfectly onto CSP and FDR.  Indeed required them to justify abstractions.</a:t>
            </a:r>
            <a:endParaRPr lang="en-US">
              <a:solidFill>
                <a:srgbClr val="0070C0"/>
              </a:solidFill>
            </a:endParaRPr>
          </a:p>
        </p:txBody>
      </p:sp>
    </p:spTree>
    <p:extLst>
      <p:ext uri="{BB962C8B-B14F-4D97-AF65-F5344CB8AC3E}">
        <p14:creationId xmlns:p14="http://schemas.microsoft.com/office/powerpoint/2010/main" val="374491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A63D-61BD-AFB1-48C8-11D652C41237}"/>
              </a:ext>
            </a:extLst>
          </p:cNvPr>
          <p:cNvSpPr>
            <a:spLocks noGrp="1"/>
          </p:cNvSpPr>
          <p:nvPr>
            <p:ph type="title"/>
          </p:nvPr>
        </p:nvSpPr>
        <p:spPr/>
        <p:txBody>
          <a:bodyPr/>
          <a:lstStyle/>
          <a:p>
            <a:r>
              <a:rPr lang="en-GB"/>
              <a:t>Stochastic proof</a:t>
            </a:r>
            <a:endParaRPr lang="en-US"/>
          </a:p>
        </p:txBody>
      </p:sp>
      <p:sp>
        <p:nvSpPr>
          <p:cNvPr id="3" name="Content Placeholder 2">
            <a:extLst>
              <a:ext uri="{FF2B5EF4-FFF2-40B4-BE49-F238E27FC236}">
                <a16:creationId xmlns:a16="http://schemas.microsoft.com/office/drawing/2014/main" id="{73E536A7-3FD6-AAEF-4590-763CCC95318A}"/>
              </a:ext>
            </a:extLst>
          </p:cNvPr>
          <p:cNvSpPr>
            <a:spLocks noGrp="1"/>
          </p:cNvSpPr>
          <p:nvPr>
            <p:ph idx="1"/>
          </p:nvPr>
        </p:nvSpPr>
        <p:spPr>
          <a:xfrm>
            <a:off x="838200" y="1793875"/>
            <a:ext cx="10515600" cy="4351338"/>
          </a:xfrm>
        </p:spPr>
        <p:txBody>
          <a:bodyPr>
            <a:normAutofit lnSpcReduction="10000"/>
          </a:bodyPr>
          <a:lstStyle/>
          <a:p>
            <a:r>
              <a:rPr lang="en-GB"/>
              <a:t>Pick collections of agents — using an </a:t>
            </a:r>
            <a:r>
              <a:rPr lang="en-GB" err="1"/>
              <a:t>unbiassable</a:t>
            </a:r>
            <a:r>
              <a:rPr lang="en-GB"/>
              <a:t> random process — such that we know that a chosen proportion of them are good, with certainty so high that we are prepared to ignore the risk.  Say </a:t>
            </a:r>
            <a:r>
              <a:rPr lang="en-GB">
                <a:latin typeface="Symbol" pitchFamily="2" charset="2"/>
              </a:rPr>
              <a:t>e =</a:t>
            </a:r>
            <a:r>
              <a:rPr lang="en-GB"/>
              <a:t>10</a:t>
            </a:r>
            <a:r>
              <a:rPr lang="en-GB" baseline="30000"/>
              <a:t>-18</a:t>
            </a:r>
            <a:r>
              <a:rPr lang="en-GB"/>
              <a:t>.</a:t>
            </a:r>
          </a:p>
          <a:p>
            <a:r>
              <a:rPr lang="en-GB"/>
              <a:t>Tolerance must be based on how many selections S will be made, so for example if 3 per block and &lt; 1 billion blocks then S=3.10</a:t>
            </a:r>
            <a:r>
              <a:rPr lang="en-GB" baseline="30000"/>
              <a:t>9</a:t>
            </a:r>
            <a:r>
              <a:rPr lang="en-GB"/>
              <a:t>.  Need </a:t>
            </a:r>
            <a:r>
              <a:rPr lang="en-GB">
                <a:latin typeface="Symbol" pitchFamily="2" charset="2"/>
              </a:rPr>
              <a:t>e</a:t>
            </a:r>
            <a:r>
              <a:rPr lang="en-GB"/>
              <a:t>S to be negligible.</a:t>
            </a:r>
          </a:p>
          <a:p>
            <a:r>
              <a:rPr lang="en-GB"/>
              <a:t>Maybe at least 1 good agent, or 5 good, or 51% good, or 67% good.</a:t>
            </a:r>
          </a:p>
          <a:p>
            <a:r>
              <a:rPr lang="en-GB"/>
              <a:t>Then simply assume this in analysis of behaviour.</a:t>
            </a:r>
          </a:p>
          <a:p>
            <a:r>
              <a:rPr lang="en-GB">
                <a:solidFill>
                  <a:srgbClr val="FF0000"/>
                </a:solidFill>
              </a:rPr>
              <a:t>Note that, usually, Byzantine agreement is just a special case of stochastic proof, as it is based on an assumption.</a:t>
            </a:r>
            <a:endParaRPr lang="en-US">
              <a:solidFill>
                <a:srgbClr val="FF0000"/>
              </a:solidFill>
            </a:endParaRPr>
          </a:p>
        </p:txBody>
      </p:sp>
    </p:spTree>
    <p:extLst>
      <p:ext uri="{BB962C8B-B14F-4D97-AF65-F5344CB8AC3E}">
        <p14:creationId xmlns:p14="http://schemas.microsoft.com/office/powerpoint/2010/main" val="123530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A63D-61BD-AFB1-48C8-11D652C41237}"/>
              </a:ext>
            </a:extLst>
          </p:cNvPr>
          <p:cNvSpPr>
            <a:spLocks noGrp="1"/>
          </p:cNvSpPr>
          <p:nvPr>
            <p:ph type="title"/>
          </p:nvPr>
        </p:nvSpPr>
        <p:spPr/>
        <p:txBody>
          <a:bodyPr/>
          <a:lstStyle/>
          <a:p>
            <a:r>
              <a:rPr lang="en-GB" dirty="0"/>
              <a:t>Stochastic certainty</a:t>
            </a:r>
            <a:endParaRPr lang="en-US" dirty="0"/>
          </a:p>
        </p:txBody>
      </p:sp>
      <p:sp>
        <p:nvSpPr>
          <p:cNvPr id="3" name="Content Placeholder 2">
            <a:extLst>
              <a:ext uri="{FF2B5EF4-FFF2-40B4-BE49-F238E27FC236}">
                <a16:creationId xmlns:a16="http://schemas.microsoft.com/office/drawing/2014/main" id="{73E536A7-3FD6-AAEF-4590-763CCC95318A}"/>
              </a:ext>
            </a:extLst>
          </p:cNvPr>
          <p:cNvSpPr>
            <a:spLocks noGrp="1"/>
          </p:cNvSpPr>
          <p:nvPr>
            <p:ph idx="1"/>
          </p:nvPr>
        </p:nvSpPr>
        <p:spPr>
          <a:xfrm>
            <a:off x="838200" y="1793875"/>
            <a:ext cx="10515600" cy="4351338"/>
          </a:xfrm>
        </p:spPr>
        <p:txBody>
          <a:bodyPr>
            <a:normAutofit/>
          </a:bodyPr>
          <a:lstStyle/>
          <a:p>
            <a:r>
              <a:rPr lang="en-GB" dirty="0"/>
              <a:t>So limits for stochastic certainty depend crucially on number of tests, so if one committee is selected for all time there is only one, but for Bitcoin hash puzzles there are about 2</a:t>
            </a:r>
            <a:r>
              <a:rPr lang="en-GB" baseline="30000" dirty="0"/>
              <a:t>95</a:t>
            </a:r>
            <a:r>
              <a:rPr lang="en-GB" dirty="0"/>
              <a:t> per annum!</a:t>
            </a:r>
          </a:p>
          <a:p>
            <a:r>
              <a:rPr lang="en-GB" dirty="0"/>
              <a:t>My central case is blockchain algorithms where O(1) test per block.</a:t>
            </a:r>
          </a:p>
          <a:p>
            <a:r>
              <a:rPr lang="en-GB" dirty="0"/>
              <a:t>Often selecting committees.</a:t>
            </a:r>
          </a:p>
          <a:p>
            <a:r>
              <a:rPr lang="en-GB" dirty="0"/>
              <a:t>Hence the example figure of 10</a:t>
            </a:r>
            <a:r>
              <a:rPr lang="en-GB" baseline="30000" dirty="0"/>
              <a:t>-18</a:t>
            </a:r>
            <a:r>
              <a:rPr lang="en-GB" dirty="0"/>
              <a:t>.</a:t>
            </a:r>
          </a:p>
          <a:p>
            <a:r>
              <a:rPr lang="en-GB" dirty="0"/>
              <a:t>We want to rely, for practical purposes, on things </a:t>
            </a:r>
            <a:r>
              <a:rPr lang="en-GB" dirty="0">
                <a:solidFill>
                  <a:srgbClr val="FF0000"/>
                </a:solidFill>
              </a:rPr>
              <a:t>never</a:t>
            </a:r>
            <a:r>
              <a:rPr lang="en-GB" dirty="0"/>
              <a:t> going wrong.</a:t>
            </a:r>
          </a:p>
          <a:p>
            <a:r>
              <a:rPr lang="en-GB" dirty="0"/>
              <a:t>We want to </a:t>
            </a:r>
            <a:r>
              <a:rPr lang="en-GB" dirty="0">
                <a:solidFill>
                  <a:srgbClr val="00B050"/>
                </a:solidFill>
              </a:rPr>
              <a:t>engineer</a:t>
            </a:r>
            <a:r>
              <a:rPr lang="en-GB" dirty="0"/>
              <a:t> probability so it delivers effective </a:t>
            </a:r>
            <a:r>
              <a:rPr lang="en-GB" dirty="0">
                <a:solidFill>
                  <a:srgbClr val="00B050"/>
                </a:solidFill>
              </a:rPr>
              <a:t>certainty</a:t>
            </a:r>
            <a:r>
              <a:rPr lang="en-GB" dirty="0"/>
              <a:t>.</a:t>
            </a:r>
          </a:p>
          <a:p>
            <a:endParaRPr lang="en-US" dirty="0">
              <a:solidFill>
                <a:srgbClr val="FF0000"/>
              </a:solidFill>
            </a:endParaRPr>
          </a:p>
        </p:txBody>
      </p:sp>
    </p:spTree>
    <p:extLst>
      <p:ext uri="{BB962C8B-B14F-4D97-AF65-F5344CB8AC3E}">
        <p14:creationId xmlns:p14="http://schemas.microsoft.com/office/powerpoint/2010/main" val="149963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A63D-61BD-AFB1-48C8-11D652C41237}"/>
              </a:ext>
            </a:extLst>
          </p:cNvPr>
          <p:cNvSpPr>
            <a:spLocks noGrp="1"/>
          </p:cNvSpPr>
          <p:nvPr>
            <p:ph type="title"/>
          </p:nvPr>
        </p:nvSpPr>
        <p:spPr/>
        <p:txBody>
          <a:bodyPr/>
          <a:lstStyle/>
          <a:p>
            <a:r>
              <a:rPr lang="en-GB" dirty="0"/>
              <a:t>Stochastic certainty in Byzantine Agreement</a:t>
            </a:r>
            <a:endParaRPr lang="en-US" dirty="0"/>
          </a:p>
        </p:txBody>
      </p:sp>
      <p:sp>
        <p:nvSpPr>
          <p:cNvPr id="3" name="Content Placeholder 2">
            <a:extLst>
              <a:ext uri="{FF2B5EF4-FFF2-40B4-BE49-F238E27FC236}">
                <a16:creationId xmlns:a16="http://schemas.microsoft.com/office/drawing/2014/main" id="{73E536A7-3FD6-AAEF-4590-763CCC95318A}"/>
              </a:ext>
            </a:extLst>
          </p:cNvPr>
          <p:cNvSpPr>
            <a:spLocks noGrp="1"/>
          </p:cNvSpPr>
          <p:nvPr>
            <p:ph idx="1"/>
          </p:nvPr>
        </p:nvSpPr>
        <p:spPr>
          <a:xfrm>
            <a:off x="838200" y="1793875"/>
            <a:ext cx="10515600" cy="4351338"/>
          </a:xfrm>
        </p:spPr>
        <p:txBody>
          <a:bodyPr>
            <a:normAutofit fontScale="85000" lnSpcReduction="20000"/>
          </a:bodyPr>
          <a:lstStyle/>
          <a:p>
            <a:r>
              <a:rPr lang="en-GB" dirty="0">
                <a:solidFill>
                  <a:srgbClr val="FF0000"/>
                </a:solidFill>
              </a:rPr>
              <a:t>Byzantine agreement requires &gt; 2/3 good</a:t>
            </a:r>
          </a:p>
          <a:p>
            <a:r>
              <a:rPr lang="en-GB" dirty="0">
                <a:solidFill>
                  <a:schemeClr val="accent1"/>
                </a:solidFill>
              </a:rPr>
              <a:t>Since we do not deliberately pick bad agents, we cannot enforce this!</a:t>
            </a:r>
          </a:p>
          <a:p>
            <a:r>
              <a:rPr lang="en-GB" dirty="0">
                <a:solidFill>
                  <a:schemeClr val="accent1"/>
                </a:solidFill>
              </a:rPr>
              <a:t>It is much more realistic to assume a probability of a random agent being good is &gt; p.</a:t>
            </a:r>
          </a:p>
          <a:p>
            <a:r>
              <a:rPr lang="en-GB" dirty="0">
                <a:solidFill>
                  <a:schemeClr val="accent1"/>
                </a:solidFill>
              </a:rPr>
              <a:t>But p=2/3 only makes it about 50% that 2/3 will be good.  </a:t>
            </a:r>
            <a:r>
              <a:rPr lang="en-GB" b="1" dirty="0">
                <a:solidFill>
                  <a:srgbClr val="00B050"/>
                </a:solidFill>
              </a:rPr>
              <a:t>Central limit theorem.</a:t>
            </a:r>
          </a:p>
          <a:p>
            <a:r>
              <a:rPr lang="en-GB" dirty="0">
                <a:solidFill>
                  <a:schemeClr val="accent1"/>
                </a:solidFill>
              </a:rPr>
              <a:t>We demand stochastic certainty, say at 10</a:t>
            </a:r>
            <a:r>
              <a:rPr lang="en-GB" baseline="30000" dirty="0">
                <a:solidFill>
                  <a:schemeClr val="accent1"/>
                </a:solidFill>
              </a:rPr>
              <a:t>-9</a:t>
            </a:r>
            <a:r>
              <a:rPr lang="en-GB" dirty="0">
                <a:solidFill>
                  <a:schemeClr val="accent1"/>
                </a:solidFill>
              </a:rPr>
              <a:t> level — as there is only one sample.</a:t>
            </a:r>
          </a:p>
          <a:p>
            <a:r>
              <a:rPr lang="en-GB" dirty="0">
                <a:solidFill>
                  <a:schemeClr val="accent1"/>
                </a:solidFill>
              </a:rPr>
              <a:t>With this example p=3/4 means we need 333 to ensure 2/3 good in a population of 1000.</a:t>
            </a:r>
          </a:p>
          <a:p>
            <a:r>
              <a:rPr lang="en-GB" dirty="0">
                <a:solidFill>
                  <a:schemeClr val="accent1"/>
                </a:solidFill>
              </a:rPr>
              <a:t>You need p=0.9 if population is 40.</a:t>
            </a:r>
          </a:p>
          <a:p>
            <a:r>
              <a:rPr lang="en-GB" dirty="0">
                <a:solidFill>
                  <a:schemeClr val="accent1"/>
                </a:solidFill>
              </a:rPr>
              <a:t>Conclusions: assumptions about unknown populations are inherently stochastic and accurate analysis leads to unexpected conclusions.</a:t>
            </a:r>
          </a:p>
          <a:p>
            <a:r>
              <a:rPr lang="en-GB" dirty="0">
                <a:solidFill>
                  <a:srgbClr val="00B050"/>
                </a:solidFill>
              </a:rPr>
              <a:t>This gives a precise mathematical demonstration that clustering is harmful!</a:t>
            </a:r>
          </a:p>
        </p:txBody>
      </p:sp>
    </p:spTree>
    <p:extLst>
      <p:ext uri="{BB962C8B-B14F-4D97-AF65-F5344CB8AC3E}">
        <p14:creationId xmlns:p14="http://schemas.microsoft.com/office/powerpoint/2010/main" val="49186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4537-4B1A-A09D-212C-80C20A24941B}"/>
              </a:ext>
            </a:extLst>
          </p:cNvPr>
          <p:cNvSpPr>
            <a:spLocks noGrp="1"/>
          </p:cNvSpPr>
          <p:nvPr>
            <p:ph type="title"/>
          </p:nvPr>
        </p:nvSpPr>
        <p:spPr/>
        <p:txBody>
          <a:bodyPr/>
          <a:lstStyle/>
          <a:p>
            <a:r>
              <a:rPr lang="en-GB" dirty="0"/>
              <a:t>Stochastic analysis everywhere!</a:t>
            </a:r>
            <a:endParaRPr lang="en-US" dirty="0"/>
          </a:p>
        </p:txBody>
      </p:sp>
      <p:sp>
        <p:nvSpPr>
          <p:cNvPr id="3" name="Content Placeholder 2">
            <a:extLst>
              <a:ext uri="{FF2B5EF4-FFF2-40B4-BE49-F238E27FC236}">
                <a16:creationId xmlns:a16="http://schemas.microsoft.com/office/drawing/2014/main" id="{D7B63ABA-F1B0-EB27-4D85-B827A12EE572}"/>
              </a:ext>
            </a:extLst>
          </p:cNvPr>
          <p:cNvSpPr>
            <a:spLocks noGrp="1"/>
          </p:cNvSpPr>
          <p:nvPr>
            <p:ph idx="1"/>
          </p:nvPr>
        </p:nvSpPr>
        <p:spPr>
          <a:xfrm>
            <a:off x="954617" y="1508125"/>
            <a:ext cx="10515600" cy="4351338"/>
          </a:xfrm>
        </p:spPr>
        <p:txBody>
          <a:bodyPr>
            <a:normAutofit/>
          </a:bodyPr>
          <a:lstStyle/>
          <a:p>
            <a:r>
              <a:rPr lang="en-GB" dirty="0"/>
              <a:t>Choose “committees” for individual algorithms via bullet-proof random beacons.  </a:t>
            </a:r>
            <a:r>
              <a:rPr lang="en-GB" dirty="0">
                <a:solidFill>
                  <a:srgbClr val="7030A0"/>
                </a:solidFill>
              </a:rPr>
              <a:t>Directly or indirectly —e.g. piggybacking on another choice.</a:t>
            </a:r>
            <a:endParaRPr lang="en-GB" dirty="0"/>
          </a:p>
          <a:p>
            <a:r>
              <a:rPr lang="en-GB" b="1" dirty="0">
                <a:solidFill>
                  <a:schemeClr val="accent2"/>
                </a:solidFill>
              </a:rPr>
              <a:t>Small committee — </a:t>
            </a:r>
            <a:r>
              <a:rPr lang="en-GB" dirty="0">
                <a:solidFill>
                  <a:schemeClr val="accent2"/>
                </a:solidFill>
              </a:rPr>
              <a:t>guaranteed to have a small constant good</a:t>
            </a:r>
          </a:p>
          <a:p>
            <a:r>
              <a:rPr lang="en-GB" b="1" dirty="0">
                <a:solidFill>
                  <a:srgbClr val="00B050"/>
                </a:solidFill>
              </a:rPr>
              <a:t>Intermediate — </a:t>
            </a:r>
            <a:r>
              <a:rPr lang="en-GB" dirty="0">
                <a:solidFill>
                  <a:srgbClr val="00B050"/>
                </a:solidFill>
              </a:rPr>
              <a:t>guaranteed to have &gt; ½ good</a:t>
            </a:r>
          </a:p>
          <a:p>
            <a:r>
              <a:rPr lang="en-GB" b="1" dirty="0">
                <a:solidFill>
                  <a:srgbClr val="7030A0"/>
                </a:solidFill>
              </a:rPr>
              <a:t>Large — </a:t>
            </a:r>
            <a:r>
              <a:rPr lang="en-GB" dirty="0">
                <a:solidFill>
                  <a:srgbClr val="7030A0"/>
                </a:solidFill>
              </a:rPr>
              <a:t>guaranteed to have 2/3 good —as in Byzantine agreement.</a:t>
            </a:r>
            <a:endParaRPr lang="en-US" b="1" dirty="0">
              <a:solidFill>
                <a:srgbClr val="7030A0"/>
              </a:solidFill>
            </a:endParaRPr>
          </a:p>
        </p:txBody>
      </p:sp>
    </p:spTree>
    <p:extLst>
      <p:ext uri="{BB962C8B-B14F-4D97-AF65-F5344CB8AC3E}">
        <p14:creationId xmlns:p14="http://schemas.microsoft.com/office/powerpoint/2010/main" val="168685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967CC-C74B-FA3B-0818-B57B0DBB6A5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Combinatorics based on 10</a:t>
            </a:r>
            <a:r>
              <a:rPr lang="en-US" sz="3200" kern="1200" baseline="30000">
                <a:solidFill>
                  <a:schemeClr val="bg1"/>
                </a:solidFill>
                <a:latin typeface="+mj-lt"/>
                <a:ea typeface="+mj-ea"/>
                <a:cs typeface="+mj-cs"/>
              </a:rPr>
              <a:t>-18</a:t>
            </a:r>
            <a:r>
              <a:rPr lang="en-US" sz="3200" kern="1200">
                <a:solidFill>
                  <a:schemeClr val="bg1"/>
                </a:solidFill>
                <a:latin typeface="+mj-lt"/>
                <a:ea typeface="+mj-ea"/>
                <a:cs typeface="+mj-cs"/>
              </a:rPr>
              <a:t> tolerance</a:t>
            </a:r>
          </a:p>
        </p:txBody>
      </p:sp>
      <p:pic>
        <p:nvPicPr>
          <p:cNvPr id="4" name="Picture 4">
            <a:extLst>
              <a:ext uri="{FF2B5EF4-FFF2-40B4-BE49-F238E27FC236}">
                <a16:creationId xmlns:a16="http://schemas.microsoft.com/office/drawing/2014/main" id="{8AF3476B-5F00-7668-F6C2-A263752A80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865" y="1503723"/>
            <a:ext cx="10101606" cy="4394199"/>
          </a:xfrm>
          <a:prstGeom prst="rect">
            <a:avLst/>
          </a:prstGeom>
        </p:spPr>
      </p:pic>
      <p:sp>
        <p:nvSpPr>
          <p:cNvPr id="3" name="TextBox 2">
            <a:extLst>
              <a:ext uri="{FF2B5EF4-FFF2-40B4-BE49-F238E27FC236}">
                <a16:creationId xmlns:a16="http://schemas.microsoft.com/office/drawing/2014/main" id="{FA8D1ABF-07B7-D842-40FF-B77D2C3B1494}"/>
              </a:ext>
            </a:extLst>
          </p:cNvPr>
          <p:cNvSpPr txBox="1"/>
          <p:nvPr/>
        </p:nvSpPr>
        <p:spPr>
          <a:xfrm>
            <a:off x="5247594" y="5441433"/>
            <a:ext cx="1828800" cy="369332"/>
          </a:xfrm>
          <a:prstGeom prst="rect">
            <a:avLst/>
          </a:prstGeom>
          <a:noFill/>
        </p:spPr>
        <p:txBody>
          <a:bodyPr wrap="square" rtlCol="0">
            <a:spAutoFit/>
          </a:bodyPr>
          <a:lstStyle/>
          <a:p>
            <a:pPr algn="l"/>
            <a:r>
              <a:rPr lang="en-GB" dirty="0"/>
              <a:t>Size of sample</a:t>
            </a:r>
            <a:endParaRPr lang="en-US" dirty="0"/>
          </a:p>
        </p:txBody>
      </p:sp>
      <p:sp>
        <p:nvSpPr>
          <p:cNvPr id="5" name="TextBox 4">
            <a:extLst>
              <a:ext uri="{FF2B5EF4-FFF2-40B4-BE49-F238E27FC236}">
                <a16:creationId xmlns:a16="http://schemas.microsoft.com/office/drawing/2014/main" id="{8176F3FE-C3D0-B5D3-9F6D-4996A693BE96}"/>
              </a:ext>
            </a:extLst>
          </p:cNvPr>
          <p:cNvSpPr txBox="1"/>
          <p:nvPr/>
        </p:nvSpPr>
        <p:spPr>
          <a:xfrm>
            <a:off x="2476500" y="1746250"/>
            <a:ext cx="7926917" cy="369332"/>
          </a:xfrm>
          <a:prstGeom prst="rect">
            <a:avLst/>
          </a:prstGeom>
          <a:noFill/>
        </p:spPr>
        <p:txBody>
          <a:bodyPr wrap="square" rtlCol="0">
            <a:spAutoFit/>
          </a:bodyPr>
          <a:lstStyle/>
          <a:p>
            <a:pPr algn="l"/>
            <a:r>
              <a:rPr lang="en-GB" dirty="0"/>
              <a:t>Smallest subset stochastically guaranteed to have at least one good member</a:t>
            </a:r>
            <a:endParaRPr lang="en-US" dirty="0"/>
          </a:p>
        </p:txBody>
      </p:sp>
      <p:sp>
        <p:nvSpPr>
          <p:cNvPr id="6" name="TextBox 5">
            <a:extLst>
              <a:ext uri="{FF2B5EF4-FFF2-40B4-BE49-F238E27FC236}">
                <a16:creationId xmlns:a16="http://schemas.microsoft.com/office/drawing/2014/main" id="{7328A663-B234-6504-A95C-12C9EA3CA980}"/>
              </a:ext>
            </a:extLst>
          </p:cNvPr>
          <p:cNvSpPr txBox="1"/>
          <p:nvPr/>
        </p:nvSpPr>
        <p:spPr>
          <a:xfrm rot="10800000" flipV="1">
            <a:off x="2388754" y="6017998"/>
            <a:ext cx="7335461" cy="461665"/>
          </a:xfrm>
          <a:prstGeom prst="rect">
            <a:avLst/>
          </a:prstGeom>
          <a:noFill/>
        </p:spPr>
        <p:txBody>
          <a:bodyPr wrap="square" rtlCol="0">
            <a:spAutoFit/>
          </a:bodyPr>
          <a:lstStyle/>
          <a:p>
            <a:pPr algn="l"/>
            <a:r>
              <a:rPr lang="en-GB" sz="2400" b="1" dirty="0">
                <a:solidFill>
                  <a:srgbClr val="00B0F0"/>
                </a:solidFill>
              </a:rPr>
              <a:t>Sample chosen fairly, subset chosen demonically</a:t>
            </a:r>
            <a:endParaRPr lang="en-US" sz="2400" b="1" dirty="0">
              <a:solidFill>
                <a:srgbClr val="00B0F0"/>
              </a:solidFill>
            </a:endParaRPr>
          </a:p>
        </p:txBody>
      </p:sp>
    </p:spTree>
    <p:extLst>
      <p:ext uri="{BB962C8B-B14F-4D97-AF65-F5344CB8AC3E}">
        <p14:creationId xmlns:p14="http://schemas.microsoft.com/office/powerpoint/2010/main" val="198029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F151F-F998-317E-CF9A-E291AAD710BE}"/>
              </a:ext>
            </a:extLst>
          </p:cNvPr>
          <p:cNvSpPr>
            <a:spLocks noGrp="1"/>
          </p:cNvSpPr>
          <p:nvPr>
            <p:ph type="title"/>
          </p:nvPr>
        </p:nvSpPr>
        <p:spPr>
          <a:xfrm>
            <a:off x="630936" y="640080"/>
            <a:ext cx="4818888" cy="1481328"/>
          </a:xfrm>
        </p:spPr>
        <p:txBody>
          <a:bodyPr anchor="b">
            <a:normAutofit/>
          </a:bodyPr>
          <a:lstStyle/>
          <a:p>
            <a:r>
              <a:rPr lang="en-GB" sz="5000"/>
              <a:t>Why demonically?</a:t>
            </a:r>
            <a:endParaRPr lang="en-US" sz="5000"/>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09FD08-CDF5-B707-D75A-86EA8D2F5B5D}"/>
              </a:ext>
            </a:extLst>
          </p:cNvPr>
          <p:cNvSpPr>
            <a:spLocks noGrp="1"/>
          </p:cNvSpPr>
          <p:nvPr>
            <p:ph idx="1"/>
          </p:nvPr>
        </p:nvSpPr>
        <p:spPr>
          <a:xfrm>
            <a:off x="630936" y="2660904"/>
            <a:ext cx="4818888" cy="3547872"/>
          </a:xfrm>
        </p:spPr>
        <p:txBody>
          <a:bodyPr anchor="t">
            <a:normAutofit/>
          </a:bodyPr>
          <a:lstStyle/>
          <a:p>
            <a:r>
              <a:rPr lang="en-GB" sz="1700"/>
              <a:t>After a committee has been nominated fairly, their actual participation can be affected by</a:t>
            </a:r>
          </a:p>
          <a:p>
            <a:r>
              <a:rPr lang="en-GB" sz="1700"/>
              <a:t>Good agents doing the right thing or being delayed or being blocked</a:t>
            </a:r>
          </a:p>
          <a:p>
            <a:r>
              <a:rPr lang="en-GB" sz="1700"/>
              <a:t>The same for bad agents or saying something wrong or playing possum</a:t>
            </a:r>
          </a:p>
          <a:p>
            <a:r>
              <a:rPr lang="en-GB" sz="1700"/>
              <a:t>Which very much puts the ones that are seen in the hands of a demon controlling all the bad plus any nondeterminism in the network.</a:t>
            </a:r>
          </a:p>
          <a:p>
            <a:r>
              <a:rPr lang="en-GB" sz="1700"/>
              <a:t>A wonderful instance of the classic concurrency issue of differentiating probabilistic and nondeterministic choice.</a:t>
            </a:r>
            <a:endParaRPr lang="en-US" sz="1700"/>
          </a:p>
        </p:txBody>
      </p:sp>
      <p:pic>
        <p:nvPicPr>
          <p:cNvPr id="5" name="Picture 4">
            <a:extLst>
              <a:ext uri="{FF2B5EF4-FFF2-40B4-BE49-F238E27FC236}">
                <a16:creationId xmlns:a16="http://schemas.microsoft.com/office/drawing/2014/main" id="{B0D81C80-41FD-213F-AF8C-464FE35E9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743544"/>
            <a:ext cx="5458968" cy="3370912"/>
          </a:xfrm>
          <a:prstGeom prst="rect">
            <a:avLst/>
          </a:prstGeom>
        </p:spPr>
      </p:pic>
    </p:spTree>
    <p:extLst>
      <p:ext uri="{BB962C8B-B14F-4D97-AF65-F5344CB8AC3E}">
        <p14:creationId xmlns:p14="http://schemas.microsoft.com/office/powerpoint/2010/main" val="2653660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Stochastic certainty in decentralised systems: algorithms and verification</vt:lpstr>
      <vt:lpstr>What do I mean by reinvent?</vt:lpstr>
      <vt:lpstr>Finding the right abstraction</vt:lpstr>
      <vt:lpstr>Stochastic proof</vt:lpstr>
      <vt:lpstr>Stochastic certainty</vt:lpstr>
      <vt:lpstr>Stochastic certainty in Byzantine Agreement</vt:lpstr>
      <vt:lpstr>Stochastic analysis everywhere!</vt:lpstr>
      <vt:lpstr>Combinatorics based on 10-18 tolerance</vt:lpstr>
      <vt:lpstr>Why demonically?</vt:lpstr>
      <vt:lpstr>Examples</vt:lpstr>
      <vt:lpstr>Interface with verification</vt:lpstr>
      <vt:lpstr>Composing around deadlock</vt:lpstr>
      <vt:lpstr>Modelling in CSP — of course</vt:lpstr>
      <vt:lpstr>In preparation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summary</dc:title>
  <dc:creator>Bill Roscoe</dc:creator>
  <cp:lastModifiedBy>Bill Roscoe</cp:lastModifiedBy>
  <cp:revision>7</cp:revision>
  <dcterms:created xsi:type="dcterms:W3CDTF">2022-04-21T20:43:00Z</dcterms:created>
  <dcterms:modified xsi:type="dcterms:W3CDTF">2025-11-03T16:50:43Z</dcterms:modified>
</cp:coreProperties>
</file>