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48" r:id="rId1"/>
    <p:sldMasterId id="2147483692" r:id="rId2"/>
    <p:sldMasterId id="2147483666" r:id="rId3"/>
    <p:sldMasterId id="2147483679" r:id="rId4"/>
  </p:sldMasterIdLst>
  <p:notesMasterIdLst>
    <p:notesMasterId r:id="rId32"/>
  </p:notesMasterIdLst>
  <p:sldIdLst>
    <p:sldId id="505" r:id="rId5"/>
    <p:sldId id="501" r:id="rId6"/>
    <p:sldId id="466" r:id="rId7"/>
    <p:sldId id="522" r:id="rId8"/>
    <p:sldId id="441" r:id="rId9"/>
    <p:sldId id="507" r:id="rId10"/>
    <p:sldId id="506" r:id="rId11"/>
    <p:sldId id="508" r:id="rId12"/>
    <p:sldId id="509" r:id="rId13"/>
    <p:sldId id="510" r:id="rId14"/>
    <p:sldId id="550" r:id="rId15"/>
    <p:sldId id="523" r:id="rId16"/>
    <p:sldId id="525" r:id="rId17"/>
    <p:sldId id="512" r:id="rId18"/>
    <p:sldId id="517" r:id="rId19"/>
    <p:sldId id="527" r:id="rId20"/>
    <p:sldId id="528" r:id="rId21"/>
    <p:sldId id="532" r:id="rId22"/>
    <p:sldId id="531" r:id="rId23"/>
    <p:sldId id="534" r:id="rId24"/>
    <p:sldId id="533" r:id="rId25"/>
    <p:sldId id="516" r:id="rId26"/>
    <p:sldId id="548" r:id="rId27"/>
    <p:sldId id="515" r:id="rId28"/>
    <p:sldId id="549" r:id="rId29"/>
    <p:sldId id="537" r:id="rId30"/>
    <p:sldId id="538" r:id="rId31"/>
  </p:sldIdLst>
  <p:sldSz cx="12192000" cy="6858000"/>
  <p:notesSz cx="6858000" cy="9144000"/>
  <p:embeddedFontLst>
    <p:embeddedFont>
      <p:font typeface="Arial Nova" panose="020B0504020202020204" pitchFamily="34" charset="0"/>
      <p:regular r:id="rId33"/>
      <p:bold r:id="rId34"/>
      <p:italic r:id="rId35"/>
      <p:boldItalic r:id="rId36"/>
    </p:embeddedFont>
    <p:embeddedFont>
      <p:font typeface="Arial Nova Light" panose="020B0304020202020204" pitchFamily="34" charset="0"/>
      <p:regular r:id="rId37"/>
      <p:italic r:id="rId38"/>
    </p:embeddedFont>
    <p:embeddedFont>
      <p:font typeface="Cambria Math" panose="02040503050406030204" pitchFamily="18" charset="0"/>
      <p:regular r:id="rId39"/>
    </p:embeddedFont>
    <p:embeddedFont>
      <p:font typeface="Roboto Light" panose="02000000000000000000" pitchFamily="2" charset="0"/>
      <p:regular r:id="rId40"/>
      <p:italic r:id="rId4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EFF1F0"/>
    <a:srgbClr val="E6851A"/>
    <a:srgbClr val="628D8F"/>
    <a:srgbClr val="C59A1F"/>
    <a:srgbClr val="008000"/>
    <a:srgbClr val="D2B050"/>
    <a:srgbClr val="0066CC"/>
    <a:srgbClr val="7C8E8F"/>
    <a:srgbClr val="C1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194" autoAdjust="0"/>
  </p:normalViewPr>
  <p:slideViewPr>
    <p:cSldViewPr snapToGrid="0" snapToObjects="1">
      <p:cViewPr varScale="1">
        <p:scale>
          <a:sx n="79" d="100"/>
          <a:sy n="79" d="100"/>
        </p:scale>
        <p:origin x="797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9F8297-F220-41AA-82B9-0386097FAA8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AE168334-2EB9-4FFC-8A9E-82104C30168D}">
      <dgm:prSet phldrT="[Text]" phldr="0"/>
      <dgm:spPr>
        <a:solidFill>
          <a:srgbClr val="339966"/>
        </a:solidFill>
      </dgm:spPr>
      <dgm:t>
        <a:bodyPr/>
        <a:lstStyle/>
        <a:p>
          <a:r>
            <a:rPr lang="de-DE" dirty="0" err="1"/>
            <a:t>Define</a:t>
          </a:r>
          <a:r>
            <a:rPr lang="de-DE" dirty="0"/>
            <a:t> Players</a:t>
          </a:r>
          <a:endParaRPr lang="de-AT" dirty="0"/>
        </a:p>
      </dgm:t>
    </dgm:pt>
    <dgm:pt modelId="{EE2B4161-DBD7-44C0-8B30-9AC69F3AC745}" type="parTrans" cxnId="{11142E0F-FE4A-4715-8EE1-AA6058467E27}">
      <dgm:prSet/>
      <dgm:spPr/>
      <dgm:t>
        <a:bodyPr/>
        <a:lstStyle/>
        <a:p>
          <a:endParaRPr lang="de-AT"/>
        </a:p>
      </dgm:t>
    </dgm:pt>
    <dgm:pt modelId="{DC17E49E-D6C9-4EC6-BE72-510BBBB8BC67}" type="sibTrans" cxnId="{11142E0F-FE4A-4715-8EE1-AA6058467E27}">
      <dgm:prSet/>
      <dgm:spPr/>
      <dgm:t>
        <a:bodyPr/>
        <a:lstStyle/>
        <a:p>
          <a:endParaRPr lang="de-AT"/>
        </a:p>
      </dgm:t>
    </dgm:pt>
    <dgm:pt modelId="{B1DA84D4-C91A-4105-BDCA-6FBE2421459F}">
      <dgm:prSet phldrT="[Text]" phldr="0"/>
      <dgm:spPr>
        <a:solidFill>
          <a:srgbClr val="339966"/>
        </a:solidFill>
        <a:ln>
          <a:solidFill>
            <a:srgbClr val="339966"/>
          </a:solidFill>
        </a:ln>
      </dgm:spPr>
      <dgm:t>
        <a:bodyPr/>
        <a:lstStyle/>
        <a:p>
          <a:r>
            <a:rPr lang="de-DE" dirty="0" err="1"/>
            <a:t>Exhaust</a:t>
          </a:r>
          <a:r>
            <a:rPr lang="de-DE" dirty="0"/>
            <a:t> Parameter Options</a:t>
          </a:r>
          <a:endParaRPr lang="de-AT" dirty="0"/>
        </a:p>
      </dgm:t>
    </dgm:pt>
    <dgm:pt modelId="{0B90517D-BC41-47AD-B9E0-ADACFD9D08B2}" type="parTrans" cxnId="{BA9724F5-43F3-46A9-9828-5E01DEE52C61}">
      <dgm:prSet/>
      <dgm:spPr/>
      <dgm:t>
        <a:bodyPr/>
        <a:lstStyle/>
        <a:p>
          <a:endParaRPr lang="de-AT"/>
        </a:p>
      </dgm:t>
    </dgm:pt>
    <dgm:pt modelId="{DDC08FCD-5A38-4E98-91CE-3F44A02DEF6E}" type="sibTrans" cxnId="{BA9724F5-43F3-46A9-9828-5E01DEE52C61}">
      <dgm:prSet/>
      <dgm:spPr/>
      <dgm:t>
        <a:bodyPr/>
        <a:lstStyle/>
        <a:p>
          <a:endParaRPr lang="de-AT"/>
        </a:p>
      </dgm:t>
    </dgm:pt>
    <dgm:pt modelId="{B498A11A-0CA2-4068-BD95-5DBAA231DA39}">
      <dgm:prSet phldrT="[Text]" phldr="0"/>
      <dgm:spPr>
        <a:solidFill>
          <a:srgbClr val="339966"/>
        </a:solidFill>
        <a:ln>
          <a:solidFill>
            <a:srgbClr val="339966"/>
          </a:solidFill>
        </a:ln>
      </dgm:spPr>
      <dgm:t>
        <a:bodyPr/>
        <a:lstStyle/>
        <a:p>
          <a:r>
            <a:rPr lang="de-DE" dirty="0" err="1"/>
            <a:t>Define</a:t>
          </a:r>
          <a:r>
            <a:rPr lang="de-DE" dirty="0"/>
            <a:t> a State</a:t>
          </a:r>
          <a:endParaRPr lang="de-AT" dirty="0"/>
        </a:p>
      </dgm:t>
    </dgm:pt>
    <dgm:pt modelId="{361E662E-B3EC-4CD5-BDD0-A35B28984E3C}" type="parTrans" cxnId="{A0D356D4-35FD-40A7-989C-2A50E4423F46}">
      <dgm:prSet/>
      <dgm:spPr/>
      <dgm:t>
        <a:bodyPr/>
        <a:lstStyle/>
        <a:p>
          <a:endParaRPr lang="de-AT"/>
        </a:p>
      </dgm:t>
    </dgm:pt>
    <dgm:pt modelId="{1F4912FC-2706-4A96-B487-BE40D3A4CA4F}" type="sibTrans" cxnId="{A0D356D4-35FD-40A7-989C-2A50E4423F46}">
      <dgm:prSet/>
      <dgm:spPr/>
      <dgm:t>
        <a:bodyPr/>
        <a:lstStyle/>
        <a:p>
          <a:endParaRPr lang="de-AT"/>
        </a:p>
      </dgm:t>
    </dgm:pt>
    <dgm:pt modelId="{FF897A00-4ED9-4198-95B0-F83C5CE0818C}">
      <dgm:prSet phldrT="[Text]" phldr="0"/>
      <dgm:spPr>
        <a:solidFill>
          <a:srgbClr val="339966"/>
        </a:solidFill>
        <a:ln>
          <a:solidFill>
            <a:srgbClr val="339966"/>
          </a:solidFill>
        </a:ln>
      </dgm:spPr>
      <dgm:t>
        <a:bodyPr/>
        <a:lstStyle/>
        <a:p>
          <a:r>
            <a:rPr lang="de-DE" dirty="0" err="1"/>
            <a:t>Define</a:t>
          </a:r>
          <a:r>
            <a:rPr lang="de-DE" dirty="0"/>
            <a:t> Final States</a:t>
          </a:r>
          <a:endParaRPr lang="de-AT" dirty="0"/>
        </a:p>
      </dgm:t>
    </dgm:pt>
    <dgm:pt modelId="{AEAC952B-CF4F-4E5A-86D4-DE691DAF0409}" type="parTrans" cxnId="{DE7F0338-C0C5-4B70-AC21-19F0DAF1EDA7}">
      <dgm:prSet/>
      <dgm:spPr/>
      <dgm:t>
        <a:bodyPr/>
        <a:lstStyle/>
        <a:p>
          <a:endParaRPr lang="de-AT"/>
        </a:p>
      </dgm:t>
    </dgm:pt>
    <dgm:pt modelId="{C48B8E0B-BEF9-4412-8FA9-B6A5DAD8906F}" type="sibTrans" cxnId="{DE7F0338-C0C5-4B70-AC21-19F0DAF1EDA7}">
      <dgm:prSet/>
      <dgm:spPr/>
      <dgm:t>
        <a:bodyPr/>
        <a:lstStyle/>
        <a:p>
          <a:endParaRPr lang="de-AT"/>
        </a:p>
      </dgm:t>
    </dgm:pt>
    <dgm:pt modelId="{10A78843-1614-4047-B7AF-960B2B2754DA}">
      <dgm:prSet phldrT="[Text]" phldr="0"/>
      <dgm:spPr>
        <a:solidFill>
          <a:srgbClr val="339966"/>
        </a:solidFill>
        <a:ln>
          <a:solidFill>
            <a:srgbClr val="339966"/>
          </a:solidFill>
        </a:ln>
      </dgm:spPr>
      <dgm:t>
        <a:bodyPr/>
        <a:lstStyle/>
        <a:p>
          <a:r>
            <a:rPr lang="de-DE" dirty="0" err="1"/>
            <a:t>Define</a:t>
          </a:r>
          <a:r>
            <a:rPr lang="de-DE" dirty="0"/>
            <a:t> Utility </a:t>
          </a:r>
          <a:r>
            <a:rPr lang="de-DE" dirty="0" err="1"/>
            <a:t>Function</a:t>
          </a:r>
          <a:endParaRPr lang="de-AT" dirty="0"/>
        </a:p>
      </dgm:t>
    </dgm:pt>
    <dgm:pt modelId="{54DCA3CB-8E05-4AAB-BB22-8CEC02B17B58}" type="parTrans" cxnId="{8D7DE7E6-B8CD-43E3-B6F7-D99B56704244}">
      <dgm:prSet/>
      <dgm:spPr/>
      <dgm:t>
        <a:bodyPr/>
        <a:lstStyle/>
        <a:p>
          <a:endParaRPr lang="de-AT"/>
        </a:p>
      </dgm:t>
    </dgm:pt>
    <dgm:pt modelId="{6089F459-954F-4627-9892-39AE622D31F3}" type="sibTrans" cxnId="{8D7DE7E6-B8CD-43E3-B6F7-D99B56704244}">
      <dgm:prSet/>
      <dgm:spPr/>
      <dgm:t>
        <a:bodyPr/>
        <a:lstStyle/>
        <a:p>
          <a:endParaRPr lang="de-AT"/>
        </a:p>
      </dgm:t>
    </dgm:pt>
    <dgm:pt modelId="{77B49002-074F-4E42-91E3-89A05B3005F9}">
      <dgm:prSet phldrT="[Text]" phldr="0"/>
      <dgm:spPr>
        <a:solidFill>
          <a:srgbClr val="339966"/>
        </a:solidFill>
        <a:ln>
          <a:solidFill>
            <a:srgbClr val="339966"/>
          </a:solidFill>
        </a:ln>
      </dgm:spPr>
      <dgm:t>
        <a:bodyPr/>
        <a:lstStyle/>
        <a:p>
          <a:r>
            <a:rPr lang="de-DE" dirty="0" err="1"/>
            <a:t>Collect</a:t>
          </a:r>
          <a:r>
            <a:rPr lang="de-DE" dirty="0"/>
            <a:t> Actions</a:t>
          </a:r>
          <a:endParaRPr lang="de-AT" dirty="0"/>
        </a:p>
      </dgm:t>
    </dgm:pt>
    <dgm:pt modelId="{4A01BC88-BE16-482E-A985-8D4BE93E3613}" type="parTrans" cxnId="{46892522-4C6A-4A62-A53C-12768AAE452E}">
      <dgm:prSet/>
      <dgm:spPr/>
      <dgm:t>
        <a:bodyPr/>
        <a:lstStyle/>
        <a:p>
          <a:endParaRPr lang="de-AT"/>
        </a:p>
      </dgm:t>
    </dgm:pt>
    <dgm:pt modelId="{BB55D10A-F526-4D87-A09E-A0FD52ABE135}" type="sibTrans" cxnId="{46892522-4C6A-4A62-A53C-12768AAE452E}">
      <dgm:prSet/>
      <dgm:spPr/>
      <dgm:t>
        <a:bodyPr/>
        <a:lstStyle/>
        <a:p>
          <a:endParaRPr lang="de-AT"/>
        </a:p>
      </dgm:t>
    </dgm:pt>
    <dgm:pt modelId="{C00AA9AB-9930-4B9B-A5EA-8B6587207E88}">
      <dgm:prSet phldrT="[Text]" phldr="0"/>
      <dgm:spPr>
        <a:solidFill>
          <a:srgbClr val="339966"/>
        </a:solidFill>
        <a:ln>
          <a:solidFill>
            <a:srgbClr val="339966"/>
          </a:solidFill>
        </a:ln>
      </dgm:spPr>
      <dgm:t>
        <a:bodyPr/>
        <a:lstStyle/>
        <a:p>
          <a:r>
            <a:rPr lang="de-DE" dirty="0"/>
            <a:t>Fix Player </a:t>
          </a:r>
          <a:r>
            <a:rPr lang="de-DE" dirty="0" err="1"/>
            <a:t>Precedence</a:t>
          </a:r>
          <a:endParaRPr lang="de-AT" dirty="0"/>
        </a:p>
      </dgm:t>
    </dgm:pt>
    <dgm:pt modelId="{6C72C91A-5CDD-4F25-BCEE-C3CA9A83BB16}" type="parTrans" cxnId="{6C82FE0B-AE88-4DA8-A7F6-FA66A474B2D7}">
      <dgm:prSet/>
      <dgm:spPr/>
      <dgm:t>
        <a:bodyPr/>
        <a:lstStyle/>
        <a:p>
          <a:endParaRPr lang="de-AT"/>
        </a:p>
      </dgm:t>
    </dgm:pt>
    <dgm:pt modelId="{43605EEF-5283-4947-9606-C00B79627AF7}" type="sibTrans" cxnId="{6C82FE0B-AE88-4DA8-A7F6-FA66A474B2D7}">
      <dgm:prSet/>
      <dgm:spPr/>
      <dgm:t>
        <a:bodyPr/>
        <a:lstStyle/>
        <a:p>
          <a:endParaRPr lang="de-AT"/>
        </a:p>
      </dgm:t>
    </dgm:pt>
    <dgm:pt modelId="{0DFFEC70-EA7C-4924-BD5D-4F863B2A6FE7}" type="pres">
      <dgm:prSet presAssocID="{5C9F8297-F220-41AA-82B9-0386097FAA8B}" presName="Name0" presStyleCnt="0">
        <dgm:presLayoutVars>
          <dgm:dir/>
          <dgm:animLvl val="lvl"/>
          <dgm:resizeHandles val="exact"/>
        </dgm:presLayoutVars>
      </dgm:prSet>
      <dgm:spPr/>
    </dgm:pt>
    <dgm:pt modelId="{C55C9C23-9166-4B25-A8E6-9ACFE890D8F8}" type="pres">
      <dgm:prSet presAssocID="{AE168334-2EB9-4FFC-8A9E-82104C30168D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57D942E1-3DDD-4CF1-B848-43F837908FA5}" type="pres">
      <dgm:prSet presAssocID="{DC17E49E-D6C9-4EC6-BE72-510BBBB8BC67}" presName="parTxOnlySpace" presStyleCnt="0"/>
      <dgm:spPr/>
    </dgm:pt>
    <dgm:pt modelId="{B9E25639-8406-4B75-B126-1C684079FA84}" type="pres">
      <dgm:prSet presAssocID="{B1DA84D4-C91A-4105-BDCA-6FBE2421459F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A6D14327-3D6D-4093-B48E-DC03DAC4C1B9}" type="pres">
      <dgm:prSet presAssocID="{DDC08FCD-5A38-4E98-91CE-3F44A02DEF6E}" presName="parTxOnlySpace" presStyleCnt="0"/>
      <dgm:spPr/>
    </dgm:pt>
    <dgm:pt modelId="{A5E20474-31F6-4887-AF05-13498F49B6CC}" type="pres">
      <dgm:prSet presAssocID="{B498A11A-0CA2-4068-BD95-5DBAA231DA39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56D30F09-32C9-4DDA-A455-3CF5F15DC541}" type="pres">
      <dgm:prSet presAssocID="{1F4912FC-2706-4A96-B487-BE40D3A4CA4F}" presName="parTxOnlySpace" presStyleCnt="0"/>
      <dgm:spPr/>
    </dgm:pt>
    <dgm:pt modelId="{4880DFC8-C8C1-48B6-B0D6-E16A76C4C9E9}" type="pres">
      <dgm:prSet presAssocID="{FF897A00-4ED9-4198-95B0-F83C5CE0818C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C7D5144-9A6A-423E-BBD1-CA30F740B9FE}" type="pres">
      <dgm:prSet presAssocID="{C48B8E0B-BEF9-4412-8FA9-B6A5DAD8906F}" presName="parTxOnlySpace" presStyleCnt="0"/>
      <dgm:spPr/>
    </dgm:pt>
    <dgm:pt modelId="{AFC9F024-C026-4E49-89E6-E0EFD2206C2B}" type="pres">
      <dgm:prSet presAssocID="{10A78843-1614-4047-B7AF-960B2B2754DA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23E6022D-BAD9-481C-9148-AF94BC1E0AA7}" type="pres">
      <dgm:prSet presAssocID="{6089F459-954F-4627-9892-39AE622D31F3}" presName="parTxOnlySpace" presStyleCnt="0"/>
      <dgm:spPr/>
    </dgm:pt>
    <dgm:pt modelId="{0FD6B4C0-1826-45AB-B30A-45E54546F298}" type="pres">
      <dgm:prSet presAssocID="{77B49002-074F-4E42-91E3-89A05B3005F9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E86753D7-1573-4336-AEA0-BFEBBA1A1162}" type="pres">
      <dgm:prSet presAssocID="{BB55D10A-F526-4D87-A09E-A0FD52ABE135}" presName="parTxOnlySpace" presStyleCnt="0"/>
      <dgm:spPr/>
    </dgm:pt>
    <dgm:pt modelId="{6FD20187-9336-4F81-9DCF-8252394B8D8C}" type="pres">
      <dgm:prSet presAssocID="{C00AA9AB-9930-4B9B-A5EA-8B6587207E88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6C82FE0B-AE88-4DA8-A7F6-FA66A474B2D7}" srcId="{5C9F8297-F220-41AA-82B9-0386097FAA8B}" destId="{C00AA9AB-9930-4B9B-A5EA-8B6587207E88}" srcOrd="6" destOrd="0" parTransId="{6C72C91A-5CDD-4F25-BCEE-C3CA9A83BB16}" sibTransId="{43605EEF-5283-4947-9606-C00B79627AF7}"/>
    <dgm:cxn modelId="{11142E0F-FE4A-4715-8EE1-AA6058467E27}" srcId="{5C9F8297-F220-41AA-82B9-0386097FAA8B}" destId="{AE168334-2EB9-4FFC-8A9E-82104C30168D}" srcOrd="0" destOrd="0" parTransId="{EE2B4161-DBD7-44C0-8B30-9AC69F3AC745}" sibTransId="{DC17E49E-D6C9-4EC6-BE72-510BBBB8BC67}"/>
    <dgm:cxn modelId="{46892522-4C6A-4A62-A53C-12768AAE452E}" srcId="{5C9F8297-F220-41AA-82B9-0386097FAA8B}" destId="{77B49002-074F-4E42-91E3-89A05B3005F9}" srcOrd="5" destOrd="0" parTransId="{4A01BC88-BE16-482E-A985-8D4BE93E3613}" sibTransId="{BB55D10A-F526-4D87-A09E-A0FD52ABE135}"/>
    <dgm:cxn modelId="{8082882F-C2E1-445B-A3F1-829319BCFC10}" type="presOf" srcId="{B1DA84D4-C91A-4105-BDCA-6FBE2421459F}" destId="{B9E25639-8406-4B75-B126-1C684079FA84}" srcOrd="0" destOrd="0" presId="urn:microsoft.com/office/officeart/2005/8/layout/chevron1"/>
    <dgm:cxn modelId="{DE7F0338-C0C5-4B70-AC21-19F0DAF1EDA7}" srcId="{5C9F8297-F220-41AA-82B9-0386097FAA8B}" destId="{FF897A00-4ED9-4198-95B0-F83C5CE0818C}" srcOrd="3" destOrd="0" parTransId="{AEAC952B-CF4F-4E5A-86D4-DE691DAF0409}" sibTransId="{C48B8E0B-BEF9-4412-8FA9-B6A5DAD8906F}"/>
    <dgm:cxn modelId="{C0500F9D-D475-4AC6-B9C4-69083C5AE65B}" type="presOf" srcId="{AE168334-2EB9-4FFC-8A9E-82104C30168D}" destId="{C55C9C23-9166-4B25-A8E6-9ACFE890D8F8}" srcOrd="0" destOrd="0" presId="urn:microsoft.com/office/officeart/2005/8/layout/chevron1"/>
    <dgm:cxn modelId="{5AA36AAC-5559-46DC-86C1-50FF529414C9}" type="presOf" srcId="{B498A11A-0CA2-4068-BD95-5DBAA231DA39}" destId="{A5E20474-31F6-4887-AF05-13498F49B6CC}" srcOrd="0" destOrd="0" presId="urn:microsoft.com/office/officeart/2005/8/layout/chevron1"/>
    <dgm:cxn modelId="{71C2FEBD-99CF-4EAD-B7ED-BE1C23B82551}" type="presOf" srcId="{C00AA9AB-9930-4B9B-A5EA-8B6587207E88}" destId="{6FD20187-9336-4F81-9DCF-8252394B8D8C}" srcOrd="0" destOrd="0" presId="urn:microsoft.com/office/officeart/2005/8/layout/chevron1"/>
    <dgm:cxn modelId="{37040CC4-AEEB-4C65-805B-F86D4A69B2DB}" type="presOf" srcId="{10A78843-1614-4047-B7AF-960B2B2754DA}" destId="{AFC9F024-C026-4E49-89E6-E0EFD2206C2B}" srcOrd="0" destOrd="0" presId="urn:microsoft.com/office/officeart/2005/8/layout/chevron1"/>
    <dgm:cxn modelId="{A0D356D4-35FD-40A7-989C-2A50E4423F46}" srcId="{5C9F8297-F220-41AA-82B9-0386097FAA8B}" destId="{B498A11A-0CA2-4068-BD95-5DBAA231DA39}" srcOrd="2" destOrd="0" parTransId="{361E662E-B3EC-4CD5-BDD0-A35B28984E3C}" sibTransId="{1F4912FC-2706-4A96-B487-BE40D3A4CA4F}"/>
    <dgm:cxn modelId="{AE515EE0-64B1-4843-807E-B09F2C096E04}" type="presOf" srcId="{5C9F8297-F220-41AA-82B9-0386097FAA8B}" destId="{0DFFEC70-EA7C-4924-BD5D-4F863B2A6FE7}" srcOrd="0" destOrd="0" presId="urn:microsoft.com/office/officeart/2005/8/layout/chevron1"/>
    <dgm:cxn modelId="{8D7DE7E6-B8CD-43E3-B6F7-D99B56704244}" srcId="{5C9F8297-F220-41AA-82B9-0386097FAA8B}" destId="{10A78843-1614-4047-B7AF-960B2B2754DA}" srcOrd="4" destOrd="0" parTransId="{54DCA3CB-8E05-4AAB-BB22-8CEC02B17B58}" sibTransId="{6089F459-954F-4627-9892-39AE622D31F3}"/>
    <dgm:cxn modelId="{2D9774EA-6D6B-41EA-914E-C7623C336B9D}" type="presOf" srcId="{77B49002-074F-4E42-91E3-89A05B3005F9}" destId="{0FD6B4C0-1826-45AB-B30A-45E54546F298}" srcOrd="0" destOrd="0" presId="urn:microsoft.com/office/officeart/2005/8/layout/chevron1"/>
    <dgm:cxn modelId="{2E813DF1-55F6-4F95-B40D-441931DBB3D8}" type="presOf" srcId="{FF897A00-4ED9-4198-95B0-F83C5CE0818C}" destId="{4880DFC8-C8C1-48B6-B0D6-E16A76C4C9E9}" srcOrd="0" destOrd="0" presId="urn:microsoft.com/office/officeart/2005/8/layout/chevron1"/>
    <dgm:cxn modelId="{BA9724F5-43F3-46A9-9828-5E01DEE52C61}" srcId="{5C9F8297-F220-41AA-82B9-0386097FAA8B}" destId="{B1DA84D4-C91A-4105-BDCA-6FBE2421459F}" srcOrd="1" destOrd="0" parTransId="{0B90517D-BC41-47AD-B9E0-ADACFD9D08B2}" sibTransId="{DDC08FCD-5A38-4E98-91CE-3F44A02DEF6E}"/>
    <dgm:cxn modelId="{C0322166-B06C-495A-B2D7-53C4A58BC108}" type="presParOf" srcId="{0DFFEC70-EA7C-4924-BD5D-4F863B2A6FE7}" destId="{C55C9C23-9166-4B25-A8E6-9ACFE890D8F8}" srcOrd="0" destOrd="0" presId="urn:microsoft.com/office/officeart/2005/8/layout/chevron1"/>
    <dgm:cxn modelId="{042CA1E5-8F0D-49D9-812C-E6C4E88D79C1}" type="presParOf" srcId="{0DFFEC70-EA7C-4924-BD5D-4F863B2A6FE7}" destId="{57D942E1-3DDD-4CF1-B848-43F837908FA5}" srcOrd="1" destOrd="0" presId="urn:microsoft.com/office/officeart/2005/8/layout/chevron1"/>
    <dgm:cxn modelId="{A8FF43B7-1F53-4715-925D-F089FE2EF9F9}" type="presParOf" srcId="{0DFFEC70-EA7C-4924-BD5D-4F863B2A6FE7}" destId="{B9E25639-8406-4B75-B126-1C684079FA84}" srcOrd="2" destOrd="0" presId="urn:microsoft.com/office/officeart/2005/8/layout/chevron1"/>
    <dgm:cxn modelId="{6CCEDAB5-3F68-49FE-B002-1374F8F8651D}" type="presParOf" srcId="{0DFFEC70-EA7C-4924-BD5D-4F863B2A6FE7}" destId="{A6D14327-3D6D-4093-B48E-DC03DAC4C1B9}" srcOrd="3" destOrd="0" presId="urn:microsoft.com/office/officeart/2005/8/layout/chevron1"/>
    <dgm:cxn modelId="{2AC3CE21-3510-4C28-A945-64A404A406C9}" type="presParOf" srcId="{0DFFEC70-EA7C-4924-BD5D-4F863B2A6FE7}" destId="{A5E20474-31F6-4887-AF05-13498F49B6CC}" srcOrd="4" destOrd="0" presId="urn:microsoft.com/office/officeart/2005/8/layout/chevron1"/>
    <dgm:cxn modelId="{876618A9-F3AA-4DF4-96F6-9B3A471B8ED0}" type="presParOf" srcId="{0DFFEC70-EA7C-4924-BD5D-4F863B2A6FE7}" destId="{56D30F09-32C9-4DDA-A455-3CF5F15DC541}" srcOrd="5" destOrd="0" presId="urn:microsoft.com/office/officeart/2005/8/layout/chevron1"/>
    <dgm:cxn modelId="{286E1C56-90F6-49AB-9CDB-B3CF3F9AB618}" type="presParOf" srcId="{0DFFEC70-EA7C-4924-BD5D-4F863B2A6FE7}" destId="{4880DFC8-C8C1-48B6-B0D6-E16A76C4C9E9}" srcOrd="6" destOrd="0" presId="urn:microsoft.com/office/officeart/2005/8/layout/chevron1"/>
    <dgm:cxn modelId="{887706BA-B5B4-46F8-BED2-079A5AAE52E4}" type="presParOf" srcId="{0DFFEC70-EA7C-4924-BD5D-4F863B2A6FE7}" destId="{AC7D5144-9A6A-423E-BBD1-CA30F740B9FE}" srcOrd="7" destOrd="0" presId="urn:microsoft.com/office/officeart/2005/8/layout/chevron1"/>
    <dgm:cxn modelId="{194DD2E8-2CE1-4440-92E9-DFD7E0777EF3}" type="presParOf" srcId="{0DFFEC70-EA7C-4924-BD5D-4F863B2A6FE7}" destId="{AFC9F024-C026-4E49-89E6-E0EFD2206C2B}" srcOrd="8" destOrd="0" presId="urn:microsoft.com/office/officeart/2005/8/layout/chevron1"/>
    <dgm:cxn modelId="{4D8D1020-DF06-48EC-BDC9-AF2F2D355EF9}" type="presParOf" srcId="{0DFFEC70-EA7C-4924-BD5D-4F863B2A6FE7}" destId="{23E6022D-BAD9-481C-9148-AF94BC1E0AA7}" srcOrd="9" destOrd="0" presId="urn:microsoft.com/office/officeart/2005/8/layout/chevron1"/>
    <dgm:cxn modelId="{9B59938D-CBC9-47D0-80CF-08E8FAA621ED}" type="presParOf" srcId="{0DFFEC70-EA7C-4924-BD5D-4F863B2A6FE7}" destId="{0FD6B4C0-1826-45AB-B30A-45E54546F298}" srcOrd="10" destOrd="0" presId="urn:microsoft.com/office/officeart/2005/8/layout/chevron1"/>
    <dgm:cxn modelId="{52FF04AB-AF12-4693-BD54-23CA2CD199C8}" type="presParOf" srcId="{0DFFEC70-EA7C-4924-BD5D-4F863B2A6FE7}" destId="{E86753D7-1573-4336-AEA0-BFEBBA1A1162}" srcOrd="11" destOrd="0" presId="urn:microsoft.com/office/officeart/2005/8/layout/chevron1"/>
    <dgm:cxn modelId="{47171F38-CAD5-43B0-902A-9EB9A299C4EA}" type="presParOf" srcId="{0DFFEC70-EA7C-4924-BD5D-4F863B2A6FE7}" destId="{6FD20187-9336-4F81-9DCF-8252394B8D8C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C9C23-9166-4B25-A8E6-9ACFE890D8F8}">
      <dsp:nvSpPr>
        <dsp:cNvPr id="0" name=""/>
        <dsp:cNvSpPr/>
      </dsp:nvSpPr>
      <dsp:spPr>
        <a:xfrm>
          <a:off x="0" y="152692"/>
          <a:ext cx="1790497" cy="716198"/>
        </a:xfrm>
        <a:prstGeom prst="chevron">
          <a:avLst/>
        </a:prstGeom>
        <a:solidFill>
          <a:srgbClr val="3399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Define</a:t>
          </a:r>
          <a:r>
            <a:rPr lang="de-DE" sz="1600" kern="1200" dirty="0"/>
            <a:t> Players</a:t>
          </a:r>
          <a:endParaRPr lang="de-AT" sz="1600" kern="1200" dirty="0"/>
        </a:p>
      </dsp:txBody>
      <dsp:txXfrm>
        <a:off x="358099" y="152692"/>
        <a:ext cx="1074299" cy="716198"/>
      </dsp:txXfrm>
    </dsp:sp>
    <dsp:sp modelId="{B9E25639-8406-4B75-B126-1C684079FA84}">
      <dsp:nvSpPr>
        <dsp:cNvPr id="0" name=""/>
        <dsp:cNvSpPr/>
      </dsp:nvSpPr>
      <dsp:spPr>
        <a:xfrm>
          <a:off x="1611447" y="152692"/>
          <a:ext cx="1790497" cy="716198"/>
        </a:xfrm>
        <a:prstGeom prst="chevron">
          <a:avLst/>
        </a:prstGeom>
        <a:solidFill>
          <a:srgbClr val="339966"/>
        </a:solidFill>
        <a:ln w="12700" cap="flat" cmpd="sng" algn="ctr">
          <a:solidFill>
            <a:srgbClr val="3399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Exhaust</a:t>
          </a:r>
          <a:r>
            <a:rPr lang="de-DE" sz="1600" kern="1200" dirty="0"/>
            <a:t> Parameter Options</a:t>
          </a:r>
          <a:endParaRPr lang="de-AT" sz="1600" kern="1200" dirty="0"/>
        </a:p>
      </dsp:txBody>
      <dsp:txXfrm>
        <a:off x="1969546" y="152692"/>
        <a:ext cx="1074299" cy="716198"/>
      </dsp:txXfrm>
    </dsp:sp>
    <dsp:sp modelId="{A5E20474-31F6-4887-AF05-13498F49B6CC}">
      <dsp:nvSpPr>
        <dsp:cNvPr id="0" name=""/>
        <dsp:cNvSpPr/>
      </dsp:nvSpPr>
      <dsp:spPr>
        <a:xfrm>
          <a:off x="3222895" y="152692"/>
          <a:ext cx="1790497" cy="716198"/>
        </a:xfrm>
        <a:prstGeom prst="chevron">
          <a:avLst/>
        </a:prstGeom>
        <a:solidFill>
          <a:srgbClr val="339966"/>
        </a:solidFill>
        <a:ln w="12700" cap="flat" cmpd="sng" algn="ctr">
          <a:solidFill>
            <a:srgbClr val="3399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Define</a:t>
          </a:r>
          <a:r>
            <a:rPr lang="de-DE" sz="1600" kern="1200" dirty="0"/>
            <a:t> a State</a:t>
          </a:r>
          <a:endParaRPr lang="de-AT" sz="1600" kern="1200" dirty="0"/>
        </a:p>
      </dsp:txBody>
      <dsp:txXfrm>
        <a:off x="3580994" y="152692"/>
        <a:ext cx="1074299" cy="716198"/>
      </dsp:txXfrm>
    </dsp:sp>
    <dsp:sp modelId="{4880DFC8-C8C1-48B6-B0D6-E16A76C4C9E9}">
      <dsp:nvSpPr>
        <dsp:cNvPr id="0" name=""/>
        <dsp:cNvSpPr/>
      </dsp:nvSpPr>
      <dsp:spPr>
        <a:xfrm>
          <a:off x="4834342" y="152692"/>
          <a:ext cx="1790497" cy="716198"/>
        </a:xfrm>
        <a:prstGeom prst="chevron">
          <a:avLst/>
        </a:prstGeom>
        <a:solidFill>
          <a:srgbClr val="339966"/>
        </a:solidFill>
        <a:ln w="12700" cap="flat" cmpd="sng" algn="ctr">
          <a:solidFill>
            <a:srgbClr val="3399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Define</a:t>
          </a:r>
          <a:r>
            <a:rPr lang="de-DE" sz="1600" kern="1200" dirty="0"/>
            <a:t> Final States</a:t>
          </a:r>
          <a:endParaRPr lang="de-AT" sz="1600" kern="1200" dirty="0"/>
        </a:p>
      </dsp:txBody>
      <dsp:txXfrm>
        <a:off x="5192441" y="152692"/>
        <a:ext cx="1074299" cy="716198"/>
      </dsp:txXfrm>
    </dsp:sp>
    <dsp:sp modelId="{AFC9F024-C026-4E49-89E6-E0EFD2206C2B}">
      <dsp:nvSpPr>
        <dsp:cNvPr id="0" name=""/>
        <dsp:cNvSpPr/>
      </dsp:nvSpPr>
      <dsp:spPr>
        <a:xfrm>
          <a:off x="6445790" y="152692"/>
          <a:ext cx="1790497" cy="716198"/>
        </a:xfrm>
        <a:prstGeom prst="chevron">
          <a:avLst/>
        </a:prstGeom>
        <a:solidFill>
          <a:srgbClr val="339966"/>
        </a:solidFill>
        <a:ln w="12700" cap="flat" cmpd="sng" algn="ctr">
          <a:solidFill>
            <a:srgbClr val="3399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Define</a:t>
          </a:r>
          <a:r>
            <a:rPr lang="de-DE" sz="1600" kern="1200" dirty="0"/>
            <a:t> Utility </a:t>
          </a:r>
          <a:r>
            <a:rPr lang="de-DE" sz="1600" kern="1200" dirty="0" err="1"/>
            <a:t>Function</a:t>
          </a:r>
          <a:endParaRPr lang="de-AT" sz="1600" kern="1200" dirty="0"/>
        </a:p>
      </dsp:txBody>
      <dsp:txXfrm>
        <a:off x="6803889" y="152692"/>
        <a:ext cx="1074299" cy="716198"/>
      </dsp:txXfrm>
    </dsp:sp>
    <dsp:sp modelId="{0FD6B4C0-1826-45AB-B30A-45E54546F298}">
      <dsp:nvSpPr>
        <dsp:cNvPr id="0" name=""/>
        <dsp:cNvSpPr/>
      </dsp:nvSpPr>
      <dsp:spPr>
        <a:xfrm>
          <a:off x="8057238" y="152692"/>
          <a:ext cx="1790497" cy="716198"/>
        </a:xfrm>
        <a:prstGeom prst="chevron">
          <a:avLst/>
        </a:prstGeom>
        <a:solidFill>
          <a:srgbClr val="339966"/>
        </a:solidFill>
        <a:ln w="12700" cap="flat" cmpd="sng" algn="ctr">
          <a:solidFill>
            <a:srgbClr val="3399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Collect</a:t>
          </a:r>
          <a:r>
            <a:rPr lang="de-DE" sz="1600" kern="1200" dirty="0"/>
            <a:t> Actions</a:t>
          </a:r>
          <a:endParaRPr lang="de-AT" sz="1600" kern="1200" dirty="0"/>
        </a:p>
      </dsp:txBody>
      <dsp:txXfrm>
        <a:off x="8415337" y="152692"/>
        <a:ext cx="1074299" cy="716198"/>
      </dsp:txXfrm>
    </dsp:sp>
    <dsp:sp modelId="{6FD20187-9336-4F81-9DCF-8252394B8D8C}">
      <dsp:nvSpPr>
        <dsp:cNvPr id="0" name=""/>
        <dsp:cNvSpPr/>
      </dsp:nvSpPr>
      <dsp:spPr>
        <a:xfrm>
          <a:off x="9668685" y="152692"/>
          <a:ext cx="1790497" cy="716198"/>
        </a:xfrm>
        <a:prstGeom prst="chevron">
          <a:avLst/>
        </a:prstGeom>
        <a:solidFill>
          <a:srgbClr val="339966"/>
        </a:solidFill>
        <a:ln w="12700" cap="flat" cmpd="sng" algn="ctr">
          <a:solidFill>
            <a:srgbClr val="3399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Fix Player </a:t>
          </a:r>
          <a:r>
            <a:rPr lang="de-DE" sz="1600" kern="1200" dirty="0" err="1"/>
            <a:t>Precedence</a:t>
          </a:r>
          <a:endParaRPr lang="de-AT" sz="1600" kern="1200" dirty="0"/>
        </a:p>
      </dsp:txBody>
      <dsp:txXfrm>
        <a:off x="10026784" y="152692"/>
        <a:ext cx="1074299" cy="716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78FC-6467-DB4B-9868-A6266DF928DE}" type="datetimeFigureOut">
              <a:rPr lang="de-DE" smtClean="0"/>
              <a:t>31.10.2025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AF12E-EDC1-BA46-B715-999708161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421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AF12E-EDC1-BA46-B715-99970816111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89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AF12E-EDC1-BA46-B715-99970816111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853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787C6-0E97-3637-80CC-30FF14533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1D48D74-A125-27E1-246A-B5055E089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7E482D-C00D-D059-3373-9551A02BB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5424A0-232B-B567-7244-A30F94E1B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DFE17-B81B-4354-B7D3-78B7C32472C9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454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AF12E-EDC1-BA46-B715-99970816111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9407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D8792-C898-30E8-CC1A-049664AEC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26B9CC7-D59E-3B24-9A0F-09697BE4C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C8C096-13E0-2734-7830-D1DFD1012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6E669B-A7FA-45EA-8C54-70795244D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DFE17-B81B-4354-B7D3-78B7C32472C9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296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AF12E-EDC1-BA46-B715-99970816111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8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AF12E-EDC1-BA46-B715-99970816111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22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BAA01-5C4F-AA36-D608-F5B0CC9E0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1AC329-109A-F965-005A-283F90061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0496DC-A8CB-F6DE-0DB2-4B47EE767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EC152E-3161-5363-0B37-C1AC84738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DFE17-B81B-4354-B7D3-78B7C32472C9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8169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AF12E-EDC1-BA46-B715-99970816111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618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AF12E-EDC1-BA46-B715-99970816111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8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AF12E-EDC1-BA46-B715-99970816111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51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Bild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8DB7F57-D415-7146-9927-1259CC30A5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681038"/>
            <a:ext cx="9224963" cy="4824024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&gt; Place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150" y="1484774"/>
            <a:ext cx="7181040" cy="515938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on </a:t>
            </a:r>
            <a:r>
              <a:rPr lang="de-DE" dirty="0" err="1"/>
              <a:t>picture</a:t>
            </a:r>
            <a:r>
              <a:rPr lang="de-DE" dirty="0"/>
              <a:t> 1 Editor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r>
              <a:rPr lang="de-DE" dirty="0"/>
              <a:t>/</a:t>
            </a:r>
            <a:r>
              <a:rPr lang="de-DE" dirty="0" err="1"/>
              <a:t>white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5BAE0A-E4E3-5749-96CC-7E2148B3C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25" y="902935"/>
            <a:ext cx="10515600" cy="5745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Title on </a:t>
            </a:r>
            <a:r>
              <a:rPr lang="de-DE" dirty="0" err="1"/>
              <a:t>picture</a:t>
            </a:r>
            <a:r>
              <a:rPr lang="de-DE" dirty="0"/>
              <a:t> 1 Editor 32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r>
              <a:rPr lang="de-DE" dirty="0"/>
              <a:t>/</a:t>
            </a:r>
            <a:r>
              <a:rPr lang="de-DE" dirty="0" err="1"/>
              <a:t>white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AF85BA-68EE-824C-A94C-5C5E45B8F6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1800" y="3130550"/>
            <a:ext cx="5410200" cy="2813050"/>
          </a:xfrm>
          <a:solidFill>
            <a:schemeClr val="accent1"/>
          </a:solidFill>
        </p:spPr>
        <p:txBody>
          <a:bodyPr lIns="216000" tIns="288000"/>
          <a:lstStyle>
            <a:lvl1pPr>
              <a:lnSpc>
                <a:spcPct val="120000"/>
              </a:lnSpc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 1 Editor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84109082-537A-58CF-59DF-C191C5BA5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012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folie_rote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93071E1-35CF-0B4A-8C91-C9C63B8A76EC}"/>
              </a:ext>
            </a:extLst>
          </p:cNvPr>
          <p:cNvSpPr/>
          <p:nvPr userDrawn="1"/>
        </p:nvSpPr>
        <p:spPr>
          <a:xfrm>
            <a:off x="0" y="1950098"/>
            <a:ext cx="9227976" cy="3554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225" y="2389058"/>
            <a:ext cx="8294120" cy="2668133"/>
          </a:xfrm>
        </p:spPr>
        <p:txBody>
          <a:bodyPr lIns="0" rIns="90000" numCol="2">
            <a:noAutofit/>
          </a:bodyPr>
          <a:lstStyle>
            <a:lvl1pPr marL="0" indent="0" algn="l">
              <a:spcBef>
                <a:spcPts val="500"/>
              </a:spcBef>
              <a:buNone/>
              <a:defRPr sz="20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Headline 2 Editor 20 </a:t>
            </a:r>
            <a:r>
              <a:rPr lang="de-DE" dirty="0" err="1"/>
              <a:t>pt</a:t>
            </a:r>
            <a:endParaRPr lang="de-DE" dirty="0"/>
          </a:p>
          <a:p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902" y="1267628"/>
            <a:ext cx="6837363" cy="5159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477C3C0A-2F5F-944A-8191-6ACE124D9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F9C0261-2677-C042-9852-F154240DC0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A6427642-9A46-4FF8-D3D6-9D86B330A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577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folie_roteBox_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93071E1-35CF-0B4A-8C91-C9C63B8A76EC}"/>
              </a:ext>
            </a:extLst>
          </p:cNvPr>
          <p:cNvSpPr/>
          <p:nvPr userDrawn="1"/>
        </p:nvSpPr>
        <p:spPr>
          <a:xfrm>
            <a:off x="0" y="1950098"/>
            <a:ext cx="9227976" cy="3554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225" y="2389058"/>
            <a:ext cx="8294120" cy="2668133"/>
          </a:xfrm>
        </p:spPr>
        <p:txBody>
          <a:bodyPr lIns="0" rIns="90000" numCol="2">
            <a:noAutofit/>
          </a:bodyPr>
          <a:lstStyle>
            <a:lvl1pPr marL="0" indent="0" algn="l">
              <a:spcBef>
                <a:spcPts val="500"/>
              </a:spcBef>
              <a:buNone/>
              <a:defRPr sz="2000" b="0" i="0" u="none">
                <a:solidFill>
                  <a:schemeClr val="bg1"/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 marL="800100" indent="-34290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12001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6573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21145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Headline 2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902" y="1267628"/>
            <a:ext cx="6837363" cy="5159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477C3C0A-2F5F-944A-8191-6ACE124D9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C4529A7F-279D-1B4A-83C7-B44E162D931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1800" y="681037"/>
            <a:ext cx="5410200" cy="281277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Illustration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1A75FD97-7808-9F41-9051-AB9BC9C720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38DD38-5EBF-D24A-AAAE-67548E7E7D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81800" y="2685447"/>
            <a:ext cx="5410200" cy="80836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7DF0D6CA-3A5A-587B-E720-8061CAF5E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8681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folie_roteBox_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93071E1-35CF-0B4A-8C91-C9C63B8A76EC}"/>
              </a:ext>
            </a:extLst>
          </p:cNvPr>
          <p:cNvSpPr/>
          <p:nvPr userDrawn="1"/>
        </p:nvSpPr>
        <p:spPr>
          <a:xfrm>
            <a:off x="0" y="1950098"/>
            <a:ext cx="9227976" cy="3554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225" y="2389058"/>
            <a:ext cx="8294120" cy="2668133"/>
          </a:xfrm>
        </p:spPr>
        <p:txBody>
          <a:bodyPr lIns="0" rIns="90000" numCol="2">
            <a:noAutofit/>
          </a:bodyPr>
          <a:lstStyle>
            <a:lvl1pPr marL="0" indent="0" algn="l">
              <a:spcBef>
                <a:spcPts val="500"/>
              </a:spcBef>
              <a:buNone/>
              <a:defRPr sz="2000" b="0" i="0" u="none">
                <a:solidFill>
                  <a:schemeClr val="bg1"/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 marL="800100" indent="-34290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12001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6573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21145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Headline 2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902" y="1267628"/>
            <a:ext cx="6837363" cy="5159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477C3C0A-2F5F-944A-8191-6ACE124D9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1A75FD97-7808-9F41-9051-AB9BC9C720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38DD38-5EBF-D24A-AAAE-67548E7E7D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81800" y="681037"/>
            <a:ext cx="5410200" cy="2812773"/>
          </a:xfrm>
          <a:solidFill>
            <a:schemeClr val="bg2"/>
          </a:solidFill>
        </p:spPr>
        <p:txBody>
          <a:bodyPr lIns="144000" tIns="14400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7321161E-0F6A-C7B5-5411-760A692D7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384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folie_Inhalt_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0DC4CF-7C25-F94B-B3B2-629AA942BA0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Autofit/>
          </a:bodyPr>
          <a:lstStyle>
            <a:lvl1pPr>
              <a:defRPr sz="2400" b="0" i="0"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Roboto</a:t>
            </a:r>
            <a:r>
              <a:rPr lang="de-DE" dirty="0"/>
              <a:t>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22">
            <a:extLst>
              <a:ext uri="{FF2B5EF4-FFF2-40B4-BE49-F238E27FC236}">
                <a16:creationId xmlns:a16="http://schemas.microsoft.com/office/drawing/2014/main" id="{52BDAC5F-B151-4742-9726-EFCFDFA37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902" y="1272674"/>
            <a:ext cx="6837363" cy="539199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76850E4-587E-A24C-BBE3-B070AF725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E35E2C2-91CA-C84D-9B71-B3ECB98D2C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1800" y="681037"/>
            <a:ext cx="5410200" cy="281277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18AB43-7B68-B44F-B782-84CB56F6F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2207C4B1-F196-1DA4-6678-454B5CE21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4506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folie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40CA1-C341-8844-9608-18D6DEA3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902" y="681037"/>
            <a:ext cx="10515600" cy="57451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FD07F2-904A-DA44-9DF0-E31B4E1CCDA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6902" y="2183363"/>
            <a:ext cx="4950801" cy="3732245"/>
          </a:xfrm>
        </p:spPr>
        <p:txBody>
          <a:bodyPr lIns="0" tIns="0" rIns="0"/>
          <a:lstStyle>
            <a:lvl1pPr>
              <a:defRPr sz="2400" b="0" i="0"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Roboto</a:t>
            </a:r>
            <a:r>
              <a:rPr lang="de-DE" dirty="0"/>
              <a:t>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441897-3E3F-D041-8537-C3CAC9AF51C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183363"/>
            <a:ext cx="5060302" cy="3732245"/>
          </a:xfrm>
        </p:spPr>
        <p:txBody>
          <a:bodyPr lIns="0" bIns="0"/>
          <a:lstStyle>
            <a:lvl1pPr>
              <a:defRPr sz="2400" b="0" i="0"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Roboto</a:t>
            </a:r>
            <a:r>
              <a:rPr lang="de-DE" dirty="0"/>
              <a:t>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032B78C-1600-444A-AF0D-1F2E13DCB1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02" y="1272788"/>
            <a:ext cx="6539561" cy="35877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/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54935BA-80A3-A540-BBB0-F1096B752B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BB39FC1-C9A2-3E03-9DFC-06E789A51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2253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FF66E4-A41D-6143-A611-CEEA72957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902" y="5602401"/>
            <a:ext cx="10630548" cy="487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30D866B-30A0-9B4D-B49B-B6AD334F7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902" y="681037"/>
            <a:ext cx="10515600" cy="57451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F678C08-15C9-C545-8E27-B1BFCA3EEB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02" y="1281487"/>
            <a:ext cx="6539561" cy="35877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/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6F9C0261-2677-C042-9852-F154240DC0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88CBCFD9-5630-2272-1D83-A91F9990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766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AF4A6-1187-CA4C-AC0D-7CEA43CE1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902" y="681037"/>
            <a:ext cx="10515600" cy="57451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2160459F-AF24-7B47-B236-E6B34C4AC6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2038FB8D-4CFC-A246-A46C-A6D58B9DB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02" y="1272788"/>
            <a:ext cx="6539561" cy="35877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/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C7C3A2F8-BA60-B229-EEFF-FC4B4D606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0461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>
            <a:extLst>
              <a:ext uri="{FF2B5EF4-FFF2-40B4-BE49-F238E27FC236}">
                <a16:creationId xmlns:a16="http://schemas.microsoft.com/office/drawing/2014/main" id="{0E0EB886-495D-2C4B-94AC-C41BD974A2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0338ADF-0F40-5E66-3D95-D12DA6DC1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4413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folie_rote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93071E1-35CF-0B4A-8C91-C9C63B8A76EC}"/>
              </a:ext>
            </a:extLst>
          </p:cNvPr>
          <p:cNvSpPr/>
          <p:nvPr userDrawn="1"/>
        </p:nvSpPr>
        <p:spPr>
          <a:xfrm>
            <a:off x="0" y="1950098"/>
            <a:ext cx="9227976" cy="3554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225" y="2389058"/>
            <a:ext cx="8294120" cy="2668133"/>
          </a:xfrm>
        </p:spPr>
        <p:txBody>
          <a:bodyPr lIns="0" rIns="90000" numCol="2">
            <a:noAutofit/>
          </a:bodyPr>
          <a:lstStyle>
            <a:lvl1pPr marL="0" indent="0" algn="l">
              <a:spcBef>
                <a:spcPts val="500"/>
              </a:spcBef>
              <a:buNone/>
              <a:defRPr sz="20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Headline 2 Editor 20 </a:t>
            </a:r>
            <a:r>
              <a:rPr lang="de-DE" dirty="0" err="1"/>
              <a:t>pt</a:t>
            </a:r>
            <a:endParaRPr lang="de-DE" dirty="0"/>
          </a:p>
          <a:p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902" y="1267628"/>
            <a:ext cx="6837363" cy="515938"/>
          </a:xfrm>
        </p:spPr>
        <p:txBody>
          <a:bodyPr lIns="0" tIns="0" rIns="0" bIns="0">
            <a:noAutofit/>
          </a:bodyPr>
          <a:lstStyle>
            <a:lvl1pPr>
              <a:defRPr sz="2000"/>
            </a:lvl1pPr>
          </a:lstStyle>
          <a:p>
            <a:pPr lvl="0"/>
            <a:r>
              <a:rPr lang="de-DE" dirty="0"/>
              <a:t>Subheadline 1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477C3C0A-2F5F-944A-8191-6ACE124D9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5816F113-A42F-73AA-A687-B03762D57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6191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folie_roteBox_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93071E1-35CF-0B4A-8C91-C9C63B8A76EC}"/>
              </a:ext>
            </a:extLst>
          </p:cNvPr>
          <p:cNvSpPr/>
          <p:nvPr userDrawn="1"/>
        </p:nvSpPr>
        <p:spPr>
          <a:xfrm>
            <a:off x="0" y="1950098"/>
            <a:ext cx="9227976" cy="3554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225" y="2389058"/>
            <a:ext cx="8294120" cy="2668133"/>
          </a:xfrm>
        </p:spPr>
        <p:txBody>
          <a:bodyPr lIns="0" rIns="90000" numCol="2">
            <a:noAutofit/>
          </a:bodyPr>
          <a:lstStyle>
            <a:lvl1pPr marL="0" indent="0" algn="l">
              <a:spcBef>
                <a:spcPts val="500"/>
              </a:spcBef>
              <a:buNone/>
              <a:defRPr sz="2000" b="0" i="0" u="none">
                <a:solidFill>
                  <a:schemeClr val="bg1"/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 marL="800100" indent="-34290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12001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6573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21145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Headline 2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902" y="1267628"/>
            <a:ext cx="6837363" cy="515938"/>
          </a:xfrm>
        </p:spPr>
        <p:txBody>
          <a:bodyPr lIns="0" tIns="0" rIns="0" bIns="0">
            <a:noAutofit/>
          </a:bodyPr>
          <a:lstStyle>
            <a:lvl1pPr>
              <a:defRPr sz="2000"/>
            </a:lvl1pPr>
          </a:lstStyle>
          <a:p>
            <a:pPr lvl="0"/>
            <a:r>
              <a:rPr lang="de-DE" dirty="0"/>
              <a:t>Subheadline 1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477C3C0A-2F5F-944A-8191-6ACE124D9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C4529A7F-279D-1B4A-83C7-B44E162D931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1800" y="681037"/>
            <a:ext cx="5410200" cy="281277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Illustration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38DD38-5EBF-D24A-AAAE-67548E7E7D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81800" y="2685447"/>
            <a:ext cx="5410200" cy="80836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97705160-6CD9-529B-0B6C-7F8D4EED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016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Bild_2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375F0BE-6213-1C4F-ABFC-FD98F86AC4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681038"/>
            <a:ext cx="9228138" cy="4824412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86B41D-2ACD-9145-900A-A2B9F189E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5441" y="5578476"/>
            <a:ext cx="6014544" cy="148871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  <a:defRPr sz="1000" b="0" i="0" u="none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Image </a:t>
            </a:r>
            <a:r>
              <a:rPr lang="de-DE" dirty="0" err="1"/>
              <a:t>caption</a:t>
            </a:r>
            <a:r>
              <a:rPr lang="de-DE" dirty="0"/>
              <a:t> </a:t>
            </a:r>
            <a:r>
              <a:rPr lang="de-DE" dirty="0" err="1"/>
              <a:t>Roboto</a:t>
            </a:r>
            <a:r>
              <a:rPr lang="de-DE" dirty="0"/>
              <a:t> 10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150" y="1484774"/>
            <a:ext cx="7181040" cy="515938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on </a:t>
            </a:r>
            <a:r>
              <a:rPr lang="de-DE" dirty="0" err="1"/>
              <a:t>picture</a:t>
            </a:r>
            <a:r>
              <a:rPr lang="de-DE" dirty="0"/>
              <a:t> 1 Editor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r>
              <a:rPr lang="de-DE" dirty="0"/>
              <a:t>/</a:t>
            </a:r>
            <a:r>
              <a:rPr lang="de-DE" dirty="0" err="1"/>
              <a:t>white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5BAE0A-E4E3-5749-96CC-7E2148B3C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25" y="902935"/>
            <a:ext cx="10515600" cy="5745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Title on </a:t>
            </a:r>
            <a:r>
              <a:rPr lang="de-DE" dirty="0" err="1"/>
              <a:t>picture</a:t>
            </a:r>
            <a:r>
              <a:rPr lang="de-DE" dirty="0"/>
              <a:t> 1 Editor 32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r>
              <a:rPr lang="de-DE" dirty="0"/>
              <a:t>/</a:t>
            </a:r>
            <a:r>
              <a:rPr lang="de-DE" dirty="0" err="1"/>
              <a:t>white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3F5A53F8-92D6-F742-8FD6-5609636FCA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1800" y="2199288"/>
            <a:ext cx="5410200" cy="1884883"/>
          </a:xfrm>
          <a:solidFill>
            <a:schemeClr val="accent1"/>
          </a:solidFill>
        </p:spPr>
        <p:txBody>
          <a:bodyPr lIns="216000" tIns="144000" rIns="900000" bIns="180000">
            <a:noAutofit/>
          </a:bodyPr>
          <a:lstStyle>
            <a:lvl1pPr>
              <a:lnSpc>
                <a:spcPct val="16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</a:t>
            </a:r>
            <a:r>
              <a:rPr lang="de-DE" dirty="0" err="1"/>
              <a:t>Copytext</a:t>
            </a:r>
            <a:r>
              <a:rPr lang="de-DE" dirty="0"/>
              <a:t> 14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FC302489-26CC-9E4E-AE11-88C15D58F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81800" y="4084172"/>
            <a:ext cx="5410200" cy="1859428"/>
          </a:xfrm>
          <a:solidFill>
            <a:schemeClr val="bg2"/>
          </a:solidFill>
        </p:spPr>
        <p:txBody>
          <a:bodyPr lIns="216000" tIns="180000" rIns="900000" bIns="21600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 b="0" i="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Text </a:t>
            </a:r>
            <a:r>
              <a:rPr lang="de-DE" dirty="0" err="1"/>
              <a:t>Roboto</a:t>
            </a:r>
            <a:r>
              <a:rPr lang="de-DE" dirty="0"/>
              <a:t> 12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5688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folie_roteBox_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93071E1-35CF-0B4A-8C91-C9C63B8A76EC}"/>
              </a:ext>
            </a:extLst>
          </p:cNvPr>
          <p:cNvSpPr/>
          <p:nvPr userDrawn="1"/>
        </p:nvSpPr>
        <p:spPr>
          <a:xfrm>
            <a:off x="0" y="1950098"/>
            <a:ext cx="9227976" cy="3554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225" y="2389058"/>
            <a:ext cx="8294120" cy="2668133"/>
          </a:xfrm>
        </p:spPr>
        <p:txBody>
          <a:bodyPr lIns="0" rIns="90000" numCol="2">
            <a:noAutofit/>
          </a:bodyPr>
          <a:lstStyle>
            <a:lvl1pPr marL="0" indent="0" algn="l">
              <a:spcBef>
                <a:spcPts val="500"/>
              </a:spcBef>
              <a:buNone/>
              <a:defRPr sz="2000" b="0" i="0" u="none">
                <a:solidFill>
                  <a:schemeClr val="bg1"/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 marL="800100" indent="-34290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12001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6573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2114550" indent="-285750" algn="ctr">
              <a:buFont typeface="Wingdings" pitchFamily="2" charset="2"/>
              <a:buChar char="§"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Headline 2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902" y="1267628"/>
            <a:ext cx="6837363" cy="515938"/>
          </a:xfrm>
        </p:spPr>
        <p:txBody>
          <a:bodyPr lIns="0" tIns="0" rIns="0" bIns="0">
            <a:noAutofit/>
          </a:bodyPr>
          <a:lstStyle>
            <a:lvl1pPr>
              <a:defRPr sz="2000"/>
            </a:lvl1pPr>
          </a:lstStyle>
          <a:p>
            <a:pPr lvl="0"/>
            <a:r>
              <a:rPr lang="de-DE" dirty="0"/>
              <a:t>Subheadline 1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477C3C0A-2F5F-944A-8191-6ACE124D9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38DD38-5EBF-D24A-AAAE-67548E7E7D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81800" y="681037"/>
            <a:ext cx="5410200" cy="2812773"/>
          </a:xfrm>
          <a:solidFill>
            <a:schemeClr val="bg2"/>
          </a:solidFill>
        </p:spPr>
        <p:txBody>
          <a:bodyPr lIns="144000" tIns="14400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B2E44C8-36A0-3A26-5629-2D0EADFEE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810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folie_Inhalt_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0DC4CF-7C25-F94B-B3B2-629AA942BA0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Autofit/>
          </a:bodyPr>
          <a:lstStyle>
            <a:lvl1pPr>
              <a:defRPr sz="2400" b="0" i="0"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Roboto</a:t>
            </a:r>
            <a:r>
              <a:rPr lang="de-DE" dirty="0"/>
              <a:t>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22">
            <a:extLst>
              <a:ext uri="{FF2B5EF4-FFF2-40B4-BE49-F238E27FC236}">
                <a16:creationId xmlns:a16="http://schemas.microsoft.com/office/drawing/2014/main" id="{52BDAC5F-B151-4742-9726-EFCFDFA37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902" y="1272674"/>
            <a:ext cx="6837363" cy="539199"/>
          </a:xfrm>
        </p:spPr>
        <p:txBody>
          <a:bodyPr lIns="0" tIns="0" rIns="0" bIns="0">
            <a:noAutofit/>
          </a:bodyPr>
          <a:lstStyle>
            <a:lvl1pPr>
              <a:defRPr sz="2000"/>
            </a:lvl1pPr>
          </a:lstStyle>
          <a:p>
            <a:pPr lvl="0"/>
            <a:r>
              <a:rPr lang="de-DE" dirty="0"/>
              <a:t>Subheadline 1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76850E4-587E-A24C-BBE3-B070AF725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E35E2C2-91CA-C84D-9B71-B3ECB98D2C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1800" y="681037"/>
            <a:ext cx="5410200" cy="281277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6094AAE-B531-E547-0C59-3E53B34C3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7376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folie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40CA1-C341-8844-9608-18D6DEA3E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902" y="681037"/>
            <a:ext cx="10515600" cy="57451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FD07F2-904A-DA44-9DF0-E31B4E1CCDA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6902" y="2183363"/>
            <a:ext cx="4950801" cy="3732245"/>
          </a:xfrm>
        </p:spPr>
        <p:txBody>
          <a:bodyPr lIns="0" tIns="0" rIns="0"/>
          <a:lstStyle>
            <a:lvl1pPr>
              <a:defRPr sz="2400" b="0" i="0"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Roboto</a:t>
            </a:r>
            <a:r>
              <a:rPr lang="de-DE" dirty="0"/>
              <a:t>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441897-3E3F-D041-8537-C3CAC9AF51C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183363"/>
            <a:ext cx="5060302" cy="3732245"/>
          </a:xfrm>
        </p:spPr>
        <p:txBody>
          <a:bodyPr lIns="0" bIns="0"/>
          <a:lstStyle>
            <a:lvl1pPr>
              <a:defRPr sz="2400" b="0" i="0"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Roboto</a:t>
            </a:r>
            <a:r>
              <a:rPr lang="de-DE" dirty="0"/>
              <a:t>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032B78C-1600-444A-AF0D-1F2E13DCB1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02" y="1272788"/>
            <a:ext cx="6539561" cy="35877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000"/>
            </a:lvl1pPr>
          </a:lstStyle>
          <a:p>
            <a:pPr lvl="0"/>
            <a:r>
              <a:rPr lang="de-DE" dirty="0"/>
              <a:t>Subheadline 1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49872A6-9B1E-8486-BE59-AF88B709B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8879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FF66E4-A41D-6143-A611-CEEA72957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902" y="5602401"/>
            <a:ext cx="10630548" cy="487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30D866B-30A0-9B4D-B49B-B6AD334F7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902" y="681037"/>
            <a:ext cx="10515600" cy="57451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F678C08-15C9-C545-8E27-B1BFCA3EEB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02" y="1281487"/>
            <a:ext cx="6539561" cy="35877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000"/>
            </a:lvl1pPr>
          </a:lstStyle>
          <a:p>
            <a:pPr lvl="0"/>
            <a:r>
              <a:rPr lang="de-DE" dirty="0"/>
              <a:t>Subheadline 1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AAE9B2AD-B058-65A2-22A8-66AC0EE0D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936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AF4A6-1187-CA4C-AC0D-7CEA43CE1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902" y="681037"/>
            <a:ext cx="10515600" cy="57451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2038FB8D-4CFC-A246-A46C-A6D58B9DB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02" y="1272788"/>
            <a:ext cx="6539561" cy="35877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000"/>
            </a:lvl1pPr>
          </a:lstStyle>
          <a:p>
            <a:pPr lvl="0"/>
            <a:r>
              <a:rPr lang="de-DE" dirty="0"/>
              <a:t>Subheadline 1 Editor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3EACAD11-60BC-3610-F2CD-A7D1C67F0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397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D0A664BD-03BA-5428-AA39-6612AA345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398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_rot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93071E1-35CF-0B4A-8C91-C9C63B8A76EC}"/>
              </a:ext>
            </a:extLst>
          </p:cNvPr>
          <p:cNvSpPr/>
          <p:nvPr userDrawn="1"/>
        </p:nvSpPr>
        <p:spPr>
          <a:xfrm>
            <a:off x="0" y="681038"/>
            <a:ext cx="9227976" cy="4824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225" y="2127250"/>
            <a:ext cx="5722776" cy="292994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  <a:defRPr sz="14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Copytext</a:t>
            </a:r>
            <a:r>
              <a:rPr lang="de-DE" dirty="0"/>
              <a:t> 1 Editor 14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EA4B7D-C9DE-9846-A4A5-A7F76421B0BA}"/>
              </a:ext>
            </a:extLst>
          </p:cNvPr>
          <p:cNvSpPr/>
          <p:nvPr userDrawn="1"/>
        </p:nvSpPr>
        <p:spPr>
          <a:xfrm>
            <a:off x="6781800" y="3130826"/>
            <a:ext cx="5410200" cy="2812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C754B6-32F6-7E40-8594-19E6891E56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790272"/>
            <a:ext cx="4222750" cy="341471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2000" b="0" i="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Headline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3F5A53F8-92D6-F742-8FD6-5609636FCA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0400" y="4131743"/>
            <a:ext cx="4222750" cy="341471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2000" b="0" i="0">
                <a:solidFill>
                  <a:schemeClr val="tx2"/>
                </a:solidFill>
                <a:latin typeface="Arial Nova Light" panose="020B0304020202020204" pitchFamily="34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Subheadline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FC302489-26CC-9E4E-AE11-88C15D58F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0400" y="3400340"/>
            <a:ext cx="3333750" cy="254614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b="0" i="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Text </a:t>
            </a:r>
            <a:r>
              <a:rPr lang="de-DE" dirty="0" err="1"/>
              <a:t>Roboto</a:t>
            </a:r>
            <a:r>
              <a:rPr lang="de-DE" dirty="0"/>
              <a:t> 14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150" y="1485364"/>
            <a:ext cx="7181040" cy="515938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5BAE0A-E4E3-5749-96CC-7E2148B3C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25" y="902935"/>
            <a:ext cx="10515600" cy="5745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09CE736-5163-3F74-C8D6-81E6DA304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956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_rot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86B41D-2ACD-9145-900A-A2B9F189E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55BB37-04A6-6D43-8F8D-E12835F5BA8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93071E1-35CF-0B4A-8C91-C9C63B8A76EC}"/>
              </a:ext>
            </a:extLst>
          </p:cNvPr>
          <p:cNvSpPr/>
          <p:nvPr userDrawn="1"/>
        </p:nvSpPr>
        <p:spPr>
          <a:xfrm>
            <a:off x="0" y="1950098"/>
            <a:ext cx="9227976" cy="3554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225" y="2389058"/>
            <a:ext cx="5722776" cy="2668133"/>
          </a:xfrm>
        </p:spPr>
        <p:txBody>
          <a:bodyPr lIns="0" rIns="90000">
            <a:noAutofit/>
          </a:bodyPr>
          <a:lstStyle>
            <a:lvl1pPr marL="0" indent="0" algn="l">
              <a:spcBef>
                <a:spcPts val="500"/>
              </a:spcBef>
              <a:buNone/>
              <a:defRPr sz="20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Headline 2 Editor 20 </a:t>
            </a:r>
            <a:r>
              <a:rPr lang="de-DE" dirty="0" err="1"/>
              <a:t>pt</a:t>
            </a:r>
            <a:endParaRPr lang="de-DE" dirty="0"/>
          </a:p>
          <a:p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EA4B7D-C9DE-9846-A4A5-A7F76421B0BA}"/>
              </a:ext>
            </a:extLst>
          </p:cNvPr>
          <p:cNvSpPr/>
          <p:nvPr userDrawn="1"/>
        </p:nvSpPr>
        <p:spPr>
          <a:xfrm>
            <a:off x="6781800" y="3130826"/>
            <a:ext cx="5410200" cy="2812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C754B6-32F6-7E40-8594-19E6891E56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400340"/>
            <a:ext cx="4222750" cy="341471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2000" b="0" i="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Headline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3F5A53F8-92D6-F742-8FD6-5609636FCA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9752" y="3744846"/>
            <a:ext cx="4222750" cy="341471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2000" b="0" i="0">
                <a:solidFill>
                  <a:schemeClr val="tx2"/>
                </a:solidFill>
                <a:latin typeface="Arial Nova Light" panose="020B0304020202020204" pitchFamily="34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Subheadline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FC302489-26CC-9E4E-AE11-88C15D58F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09752" y="4495800"/>
            <a:ext cx="4222750" cy="1009262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b="0" i="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Text </a:t>
            </a:r>
            <a:r>
              <a:rPr lang="de-DE" dirty="0" err="1"/>
              <a:t>Roboto</a:t>
            </a:r>
            <a:r>
              <a:rPr lang="de-DE" dirty="0"/>
              <a:t> 14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902" y="1267628"/>
            <a:ext cx="6837363" cy="5159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70A48377-FD71-664D-8C5B-09BC7ACA2F83}"/>
              </a:ext>
            </a:extLst>
          </p:cNvPr>
          <p:cNvCxnSpPr/>
          <p:nvPr userDrawn="1"/>
        </p:nvCxnSpPr>
        <p:spPr>
          <a:xfrm>
            <a:off x="7009752" y="4324350"/>
            <a:ext cx="480902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itel 25">
            <a:extLst>
              <a:ext uri="{FF2B5EF4-FFF2-40B4-BE49-F238E27FC236}">
                <a16:creationId xmlns:a16="http://schemas.microsoft.com/office/drawing/2014/main" id="{477C3C0A-2F5F-944A-8191-6ACE124D9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151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FF66E4-A41D-6143-A611-CEEA72957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902" y="5602401"/>
            <a:ext cx="10630548" cy="487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30D866B-30A0-9B4D-B49B-B6AD334F7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902" y="681037"/>
            <a:ext cx="10515600" cy="57451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F678C08-15C9-C545-8E27-B1BFCA3EEB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02" y="1281487"/>
            <a:ext cx="6539561" cy="35877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/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6F9C0261-2677-C042-9852-F154240DC0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88CBCFD9-5630-2272-1D83-A91F9990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073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Bild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8DB7F57-D415-7146-9927-1259CC30A5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681038"/>
            <a:ext cx="9224963" cy="4824024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&gt; Place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150" y="1484774"/>
            <a:ext cx="7181040" cy="515938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on </a:t>
            </a:r>
            <a:r>
              <a:rPr lang="de-DE" dirty="0" err="1"/>
              <a:t>picture</a:t>
            </a:r>
            <a:r>
              <a:rPr lang="de-DE" dirty="0"/>
              <a:t> 1 Editor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r>
              <a:rPr lang="de-DE" dirty="0"/>
              <a:t>/</a:t>
            </a:r>
            <a:r>
              <a:rPr lang="de-DE" dirty="0" err="1"/>
              <a:t>white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5BAE0A-E4E3-5749-96CC-7E2148B3C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25" y="902935"/>
            <a:ext cx="10515600" cy="5745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Title on </a:t>
            </a:r>
            <a:r>
              <a:rPr lang="de-DE" dirty="0" err="1"/>
              <a:t>picture</a:t>
            </a:r>
            <a:r>
              <a:rPr lang="de-DE" dirty="0"/>
              <a:t> 1 Editor 32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r>
              <a:rPr lang="de-DE" dirty="0"/>
              <a:t>/</a:t>
            </a:r>
            <a:r>
              <a:rPr lang="de-DE" dirty="0" err="1"/>
              <a:t>white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AF85BA-68EE-824C-A94C-5C5E45B8F6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1800" y="3130550"/>
            <a:ext cx="5410200" cy="2813050"/>
          </a:xfrm>
          <a:solidFill>
            <a:schemeClr val="accent1"/>
          </a:solidFill>
        </p:spPr>
        <p:txBody>
          <a:bodyPr lIns="216000" tIns="288000"/>
          <a:lstStyle>
            <a:lvl1pPr>
              <a:lnSpc>
                <a:spcPct val="120000"/>
              </a:lnSpc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 1 Editor 28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F9C0261-2677-C042-9852-F154240DC0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B39BA0EF-204A-ABB5-81C0-FD582B784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205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Bild_2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375F0BE-6213-1C4F-ABFC-FD98F86AC4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681038"/>
            <a:ext cx="9228138" cy="4824412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&gt; Place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86B41D-2ACD-9145-900A-A2B9F189E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5441" y="5578476"/>
            <a:ext cx="6014544" cy="148871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  <a:defRPr sz="1000" b="0" i="0" u="none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Image </a:t>
            </a:r>
            <a:r>
              <a:rPr lang="de-DE" dirty="0" err="1"/>
              <a:t>caption</a:t>
            </a:r>
            <a:r>
              <a:rPr lang="de-DE" dirty="0"/>
              <a:t> </a:t>
            </a:r>
            <a:r>
              <a:rPr lang="de-DE" dirty="0" err="1"/>
              <a:t>Roboto</a:t>
            </a:r>
            <a:r>
              <a:rPr lang="de-DE" dirty="0"/>
              <a:t> 10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150" y="1484774"/>
            <a:ext cx="7181040" cy="515938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 on </a:t>
            </a:r>
            <a:r>
              <a:rPr lang="de-DE" dirty="0" err="1"/>
              <a:t>picture</a:t>
            </a:r>
            <a:r>
              <a:rPr lang="de-DE" dirty="0"/>
              <a:t> 1 Editor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r>
              <a:rPr lang="de-DE" dirty="0"/>
              <a:t>/</a:t>
            </a:r>
            <a:r>
              <a:rPr lang="de-DE" dirty="0" err="1"/>
              <a:t>white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5BAE0A-E4E3-5749-96CC-7E2148B3C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25" y="902935"/>
            <a:ext cx="10515600" cy="5745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Title on </a:t>
            </a:r>
            <a:r>
              <a:rPr lang="de-DE" dirty="0" err="1"/>
              <a:t>picture</a:t>
            </a:r>
            <a:r>
              <a:rPr lang="de-DE" dirty="0"/>
              <a:t> 1 Editor 32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r>
              <a:rPr lang="de-DE" dirty="0"/>
              <a:t>/</a:t>
            </a:r>
            <a:r>
              <a:rPr lang="de-DE" dirty="0" err="1"/>
              <a:t>white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3F5A53F8-92D6-F742-8FD6-5609636FCA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1800" y="2199288"/>
            <a:ext cx="5410200" cy="1884883"/>
          </a:xfrm>
          <a:solidFill>
            <a:schemeClr val="accent1"/>
          </a:solidFill>
        </p:spPr>
        <p:txBody>
          <a:bodyPr lIns="216000" tIns="144000" rIns="900000" bIns="180000">
            <a:noAutofit/>
          </a:bodyPr>
          <a:lstStyle>
            <a:lvl1pPr>
              <a:lnSpc>
                <a:spcPct val="160000"/>
              </a:lnSpc>
              <a:spcBef>
                <a:spcPts val="0"/>
              </a:spcBef>
              <a:defRPr sz="1400" b="0" i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</a:t>
            </a:r>
            <a:r>
              <a:rPr lang="de-DE" dirty="0" err="1"/>
              <a:t>Copytext</a:t>
            </a:r>
            <a:r>
              <a:rPr lang="de-DE" dirty="0"/>
              <a:t> 14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FC302489-26CC-9E4E-AE11-88C15D58F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81800" y="4084172"/>
            <a:ext cx="5410200" cy="1859428"/>
          </a:xfrm>
          <a:solidFill>
            <a:schemeClr val="bg2"/>
          </a:solidFill>
        </p:spPr>
        <p:txBody>
          <a:bodyPr lIns="216000" tIns="180000" rIns="900000" bIns="21600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 b="0" i="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Text </a:t>
            </a:r>
            <a:r>
              <a:rPr lang="de-DE" dirty="0" err="1"/>
              <a:t>Roboto</a:t>
            </a:r>
            <a:r>
              <a:rPr lang="de-DE" dirty="0"/>
              <a:t> 12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F9C0261-2677-C042-9852-F154240DC0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204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_rot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93071E1-35CF-0B4A-8C91-C9C63B8A76EC}"/>
              </a:ext>
            </a:extLst>
          </p:cNvPr>
          <p:cNvSpPr/>
          <p:nvPr userDrawn="1"/>
        </p:nvSpPr>
        <p:spPr>
          <a:xfrm>
            <a:off x="0" y="681038"/>
            <a:ext cx="9227976" cy="4824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225" y="2127250"/>
            <a:ext cx="5722776" cy="292994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  <a:defRPr sz="14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Copytext</a:t>
            </a:r>
            <a:r>
              <a:rPr lang="de-DE" dirty="0"/>
              <a:t> 1 Editor 14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EA4B7D-C9DE-9846-A4A5-A7F76421B0BA}"/>
              </a:ext>
            </a:extLst>
          </p:cNvPr>
          <p:cNvSpPr/>
          <p:nvPr userDrawn="1"/>
        </p:nvSpPr>
        <p:spPr>
          <a:xfrm>
            <a:off x="6781800" y="3130826"/>
            <a:ext cx="5410200" cy="2812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C754B6-32F6-7E40-8594-19E6891E56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790272"/>
            <a:ext cx="4222750" cy="341471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2000" b="0" i="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Headline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3F5A53F8-92D6-F742-8FD6-5609636FCA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0400" y="4131743"/>
            <a:ext cx="4222750" cy="341471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2000" b="0" i="0">
                <a:solidFill>
                  <a:schemeClr val="tx2"/>
                </a:solidFill>
                <a:latin typeface="Arial Nova Light" panose="020B0304020202020204" pitchFamily="34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Subheadline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FC302489-26CC-9E4E-AE11-88C15D58F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0400" y="3400340"/>
            <a:ext cx="3333750" cy="254614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b="0" i="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Text </a:t>
            </a:r>
            <a:r>
              <a:rPr lang="de-DE" dirty="0" err="1"/>
              <a:t>Roboto</a:t>
            </a:r>
            <a:r>
              <a:rPr lang="de-DE" dirty="0"/>
              <a:t> 14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150" y="1485364"/>
            <a:ext cx="7181040" cy="515938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5BAE0A-E4E3-5749-96CC-7E2148B3C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25" y="902935"/>
            <a:ext cx="10515600" cy="5745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6F9C0261-2677-C042-9852-F154240DC0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06F79E0F-3CC2-3E3B-1CCD-5CC2D3120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442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_rot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86B41D-2ACD-9145-900A-A2B9F189E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755BB37-04A6-6D43-8F8D-E12835F5BA8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93071E1-35CF-0B4A-8C91-C9C63B8A76EC}"/>
              </a:ext>
            </a:extLst>
          </p:cNvPr>
          <p:cNvSpPr/>
          <p:nvPr userDrawn="1"/>
        </p:nvSpPr>
        <p:spPr>
          <a:xfrm>
            <a:off x="0" y="1950098"/>
            <a:ext cx="9227976" cy="3554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F822358-32FA-904A-A65E-AB37B0A2F7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225" y="2389058"/>
            <a:ext cx="5722776" cy="2668133"/>
          </a:xfrm>
        </p:spPr>
        <p:txBody>
          <a:bodyPr lIns="0" rIns="90000">
            <a:noAutofit/>
          </a:bodyPr>
          <a:lstStyle>
            <a:lvl1pPr marL="0" indent="0" algn="l">
              <a:spcBef>
                <a:spcPts val="500"/>
              </a:spcBef>
              <a:buNone/>
              <a:defRPr sz="20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Headline 2 Editor 20 </a:t>
            </a:r>
            <a:r>
              <a:rPr lang="de-DE" dirty="0" err="1"/>
              <a:t>pt</a:t>
            </a:r>
            <a:endParaRPr lang="de-DE" dirty="0"/>
          </a:p>
          <a:p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EA4B7D-C9DE-9846-A4A5-A7F76421B0BA}"/>
              </a:ext>
            </a:extLst>
          </p:cNvPr>
          <p:cNvSpPr/>
          <p:nvPr userDrawn="1"/>
        </p:nvSpPr>
        <p:spPr>
          <a:xfrm>
            <a:off x="6781800" y="3130826"/>
            <a:ext cx="5410200" cy="2812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C754B6-32F6-7E40-8594-19E6891E56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400340"/>
            <a:ext cx="4222750" cy="341471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2000" b="0" i="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Headline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3F5A53F8-92D6-F742-8FD6-5609636FCA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9752" y="3744846"/>
            <a:ext cx="4222750" cy="341471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2000" b="0" i="0">
                <a:solidFill>
                  <a:schemeClr val="tx2"/>
                </a:solidFill>
                <a:latin typeface="Arial Nova Light" panose="020B0304020202020204" pitchFamily="34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Subheadline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FC302489-26CC-9E4E-AE11-88C15D58F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09752" y="4495800"/>
            <a:ext cx="4222750" cy="1009262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b="0" i="0">
                <a:solidFill>
                  <a:schemeClr val="tx2"/>
                </a:solidFill>
                <a:latin typeface="Arial Nova" panose="020B0504020202020204" pitchFamily="34" charset="0"/>
                <a:ea typeface="Roboto" panose="02000000000000000000" pitchFamily="2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de-DE" dirty="0"/>
              <a:t>Infobox Text </a:t>
            </a:r>
            <a:r>
              <a:rPr lang="de-DE" dirty="0" err="1"/>
              <a:t>Roboto</a:t>
            </a:r>
            <a:r>
              <a:rPr lang="de-DE" dirty="0"/>
              <a:t> 14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A6A8EA-B6A3-B943-8D55-AF3174638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902" y="1267628"/>
            <a:ext cx="6837363" cy="5159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pPr lvl="0"/>
            <a:r>
              <a:rPr lang="de-DE" dirty="0"/>
              <a:t>Subheadline 1 Editor 24 </a:t>
            </a:r>
            <a:r>
              <a:rPr lang="de-DE" dirty="0" err="1"/>
              <a:t>pt</a:t>
            </a:r>
            <a:endParaRPr lang="de-DE" dirty="0"/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70A48377-FD71-664D-8C5B-09BC7ACA2F83}"/>
              </a:ext>
            </a:extLst>
          </p:cNvPr>
          <p:cNvCxnSpPr/>
          <p:nvPr userDrawn="1"/>
        </p:nvCxnSpPr>
        <p:spPr>
          <a:xfrm>
            <a:off x="7009752" y="4324350"/>
            <a:ext cx="480902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itel 25">
            <a:extLst>
              <a:ext uri="{FF2B5EF4-FFF2-40B4-BE49-F238E27FC236}">
                <a16:creationId xmlns:a16="http://schemas.microsoft.com/office/drawing/2014/main" id="{477C3C0A-2F5F-944A-8191-6ACE124D9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6F9C0261-2677-C042-9852-F154240DC0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81800" y="0"/>
            <a:ext cx="5410200" cy="681037"/>
          </a:xfrm>
          <a:solidFill>
            <a:srgbClr val="7C8E8F"/>
          </a:solidFill>
          <a:ln>
            <a:noFill/>
          </a:ln>
        </p:spPr>
        <p:txBody>
          <a:bodyPr lIns="144000" tIns="251999" rIns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5097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CD1666-BC83-1F46-A790-AE26993C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5156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CEA39E-E2E2-5042-AE2D-1758AC9C2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902" y="2183363"/>
            <a:ext cx="10515600" cy="373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Editor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Aufzählung </a:t>
            </a:r>
            <a:r>
              <a:rPr lang="de-DE" dirty="0" err="1"/>
              <a:t>Roboto</a:t>
            </a:r>
            <a:r>
              <a:rPr lang="de-DE" dirty="0"/>
              <a:t> 20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Aufzählung</a:t>
            </a:r>
          </a:p>
          <a:p>
            <a:pPr lvl="3"/>
            <a:r>
              <a:rPr lang="de-DE" dirty="0"/>
              <a:t>Aufzählung</a:t>
            </a:r>
          </a:p>
          <a:p>
            <a:pPr lvl="4"/>
            <a:r>
              <a:rPr lang="de-DE" dirty="0"/>
              <a:t>Aufzählung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C1C3DF-B29B-5343-98C3-30502D8D4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71BB69-CAE0-6645-BACB-846C309EF2D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8" y="6419797"/>
            <a:ext cx="1870775" cy="2808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29FFBE-4EDB-4E4D-AC10-35485949ED3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687" y="6422843"/>
            <a:ext cx="336815" cy="3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49" r:id="rId4"/>
    <p:sldLayoutId id="2147483697" r:id="rId5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spcAft>
          <a:spcPts val="0"/>
        </a:spcAft>
        <a:buNone/>
        <a:defRPr sz="3200" b="0" i="0" kern="1200" spc="50" baseline="0">
          <a:solidFill>
            <a:schemeClr val="tx1"/>
          </a:solidFill>
          <a:latin typeface="Arial Nova Light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None/>
        <a:defRPr sz="2400" b="0" i="0" kern="1200" spc="30" baseline="0">
          <a:solidFill>
            <a:schemeClr val="tx1"/>
          </a:solidFill>
          <a:latin typeface="Arial Nova Light" panose="020F0502020204030204" pitchFamily="34" charset="0"/>
          <a:ea typeface="Roboto Light" panose="02000000000000000000" pitchFamily="2" charset="0"/>
          <a:cs typeface="+mn-cs"/>
        </a:defRPr>
      </a:lvl1pPr>
      <a:lvl2pPr marL="36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F0502020204030204" pitchFamily="34" charset="0"/>
          <a:ea typeface="Roboto Light" panose="02000000000000000000" pitchFamily="2" charset="0"/>
          <a:cs typeface="+mn-cs"/>
        </a:defRPr>
      </a:lvl2pPr>
      <a:lvl3pPr marL="72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F0502020204030204" pitchFamily="34" charset="0"/>
          <a:ea typeface="Roboto Light" panose="02000000000000000000" pitchFamily="2" charset="0"/>
          <a:cs typeface="+mn-cs"/>
        </a:defRPr>
      </a:lvl3pPr>
      <a:lvl4pPr marL="108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F0502020204030204" pitchFamily="34" charset="0"/>
          <a:ea typeface="Roboto Light" panose="02000000000000000000" pitchFamily="2" charset="0"/>
          <a:cs typeface="+mn-cs"/>
        </a:defRPr>
      </a:lvl4pPr>
      <a:lvl5pPr marL="144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F0502020204030204" pitchFamily="34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CD1666-BC83-1F46-A790-AE26993C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4579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CEA39E-E2E2-5042-AE2D-1758AC9C2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902" y="2183363"/>
            <a:ext cx="10515600" cy="373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Editor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Aufzählung </a:t>
            </a:r>
            <a:r>
              <a:rPr lang="de-DE" dirty="0" err="1"/>
              <a:t>Roboto</a:t>
            </a:r>
            <a:r>
              <a:rPr lang="de-DE" dirty="0"/>
              <a:t> 20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Aufzählung</a:t>
            </a:r>
          </a:p>
          <a:p>
            <a:pPr lvl="3"/>
            <a:r>
              <a:rPr lang="de-DE" dirty="0"/>
              <a:t>Aufzählung</a:t>
            </a:r>
          </a:p>
          <a:p>
            <a:pPr lvl="4"/>
            <a:r>
              <a:rPr lang="de-DE" dirty="0"/>
              <a:t>Aufzählung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71BB69-CAE0-6645-BACB-846C309EF2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8" y="6419797"/>
            <a:ext cx="1870775" cy="2808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29FFBE-4EDB-4E4D-AC10-35485949ED3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687" y="6422843"/>
            <a:ext cx="336815" cy="336815"/>
          </a:xfrm>
          <a:prstGeom prst="rect">
            <a:avLst/>
          </a:prstGeom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099F9AD-7A7B-8D0D-5E82-A2B5BFD45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281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spcAft>
          <a:spcPts val="0"/>
        </a:spcAft>
        <a:buNone/>
        <a:defRPr sz="3200" b="0" i="0" kern="1200" spc="50" baseline="0">
          <a:solidFill>
            <a:schemeClr val="tx1"/>
          </a:solidFill>
          <a:latin typeface="Arial Nova Light" panose="020B03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None/>
        <a:defRPr sz="2400" b="0" i="0" kern="1200" spc="30" baseline="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1pPr>
      <a:lvl2pPr marL="36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2pPr>
      <a:lvl3pPr marL="72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3pPr>
      <a:lvl4pPr marL="108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4pPr>
      <a:lvl5pPr marL="144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CD1666-BC83-1F46-A790-AE26993C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4579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CEA39E-E2E2-5042-AE2D-1758AC9C2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902" y="2183363"/>
            <a:ext cx="10515600" cy="373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Editor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Aufzählung </a:t>
            </a:r>
            <a:r>
              <a:rPr lang="de-DE" dirty="0" err="1"/>
              <a:t>Roboto</a:t>
            </a:r>
            <a:r>
              <a:rPr lang="de-DE" dirty="0"/>
              <a:t> 20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Aufzählung</a:t>
            </a:r>
          </a:p>
          <a:p>
            <a:pPr lvl="3"/>
            <a:r>
              <a:rPr lang="de-DE" dirty="0"/>
              <a:t>Aufzählung</a:t>
            </a:r>
          </a:p>
          <a:p>
            <a:pPr lvl="4"/>
            <a:r>
              <a:rPr lang="de-DE" dirty="0"/>
              <a:t>Aufzählung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71BB69-CAE0-6645-BACB-846C309EF2D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8" y="6419797"/>
            <a:ext cx="1870775" cy="2808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29FFBE-4EDB-4E4D-AC10-35485949ED3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687" y="6422843"/>
            <a:ext cx="336815" cy="336815"/>
          </a:xfrm>
          <a:prstGeom prst="rect">
            <a:avLst/>
          </a:prstGeom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7EC67B02-6AD5-6929-1794-302D6DEE9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33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50" r:id="rId4"/>
    <p:sldLayoutId id="2147483652" r:id="rId5"/>
    <p:sldLayoutId id="2147483676" r:id="rId6"/>
    <p:sldLayoutId id="2147483677" r:id="rId7"/>
    <p:sldLayoutId id="2147483678" r:id="rId8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spcAft>
          <a:spcPts val="0"/>
        </a:spcAft>
        <a:buNone/>
        <a:defRPr sz="3200" b="0" i="0" kern="1200" spc="50" baseline="0">
          <a:solidFill>
            <a:schemeClr val="tx1"/>
          </a:solidFill>
          <a:latin typeface="Arial Nova Light" panose="020B03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None/>
        <a:defRPr sz="2400" b="0" i="0" kern="1200" spc="30" baseline="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1pPr>
      <a:lvl2pPr marL="36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2pPr>
      <a:lvl3pPr marL="72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3pPr>
      <a:lvl4pPr marL="108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4pPr>
      <a:lvl5pPr marL="144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CD1666-BC83-1F46-A790-AE26993C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4579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Headline 1 Editor 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CEA39E-E2E2-5042-AE2D-1758AC9C2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902" y="2183363"/>
            <a:ext cx="10515600" cy="373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Editor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Aufzählung </a:t>
            </a:r>
            <a:r>
              <a:rPr lang="de-DE" dirty="0" err="1"/>
              <a:t>Roboto</a:t>
            </a:r>
            <a:r>
              <a:rPr lang="de-DE" dirty="0"/>
              <a:t> 20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Aufzählung</a:t>
            </a:r>
          </a:p>
          <a:p>
            <a:pPr lvl="3"/>
            <a:r>
              <a:rPr lang="de-DE" dirty="0"/>
              <a:t>Aufzählung</a:t>
            </a:r>
          </a:p>
          <a:p>
            <a:pPr lvl="4"/>
            <a:r>
              <a:rPr lang="de-DE" dirty="0"/>
              <a:t>Aufzählung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71BB69-CAE0-6645-BACB-846C309EF2D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8" y="6419797"/>
            <a:ext cx="1870775" cy="2808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29FFBE-4EDB-4E4D-AC10-35485949ED3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687" y="6422843"/>
            <a:ext cx="336815" cy="336815"/>
          </a:xfrm>
          <a:prstGeom prst="rect">
            <a:avLst/>
          </a:prstGeom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A205F73-0016-B5E7-1481-DBDFDFD60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630" y="6391486"/>
            <a:ext cx="6707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Roboto" panose="02000000000000000000" pitchFamily="2" charset="0"/>
              </a:defRPr>
            </a:lvl1pPr>
          </a:lstStyle>
          <a:p>
            <a:fld id="{8CAFFFE5-DAE1-974C-B0A8-A1FBA06843F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521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spcAft>
          <a:spcPts val="0"/>
        </a:spcAft>
        <a:buNone/>
        <a:defRPr sz="3200" b="0" i="0" kern="1200" spc="50" baseline="0">
          <a:solidFill>
            <a:schemeClr val="tx1"/>
          </a:solidFill>
          <a:latin typeface="Arial Nova Light" panose="020B03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None/>
        <a:defRPr sz="2400" b="0" i="0" kern="1200" spc="30" baseline="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1pPr>
      <a:lvl2pPr marL="36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2pPr>
      <a:lvl3pPr marL="72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3pPr>
      <a:lvl4pPr marL="108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4pPr>
      <a:lvl5pPr marL="1440000" indent="4572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Nova Light" panose="020B0304020202020204" pitchFamily="34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" Type="http://schemas.openxmlformats.org/officeDocument/2006/relationships/image" Target="../media/image4.png"/><Relationship Id="rId16" Type="http://schemas.openxmlformats.org/officeDocument/2006/relationships/image" Target="../media/image123.svg"/><Relationship Id="rId20" Type="http://schemas.openxmlformats.org/officeDocument/2006/relationships/image" Target="../media/image12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19" Type="http://schemas.openxmlformats.org/officeDocument/2006/relationships/image" Target="../media/image126.png"/><Relationship Id="rId4" Type="http://schemas.openxmlformats.org/officeDocument/2006/relationships/image" Target="../media/image111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Relationship Id="rId22" Type="http://schemas.openxmlformats.org/officeDocument/2006/relationships/image" Target="../media/image12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4.png"/><Relationship Id="rId7" Type="http://schemas.openxmlformats.org/officeDocument/2006/relationships/image" Target="../media/image133.sv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11" Type="http://schemas.openxmlformats.org/officeDocument/2006/relationships/image" Target="../media/image105.png"/><Relationship Id="rId5" Type="http://schemas.openxmlformats.org/officeDocument/2006/relationships/image" Target="../media/image131.svg"/><Relationship Id="rId10" Type="http://schemas.openxmlformats.org/officeDocument/2006/relationships/image" Target="../media/image104.png"/><Relationship Id="rId4" Type="http://schemas.openxmlformats.org/officeDocument/2006/relationships/image" Target="../media/image130.png"/><Relationship Id="rId9" Type="http://schemas.openxmlformats.org/officeDocument/2006/relationships/image" Target="../media/image1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05.png"/><Relationship Id="rId18" Type="http://schemas.openxmlformats.org/officeDocument/2006/relationships/image" Target="../media/image145.png"/><Relationship Id="rId26" Type="http://schemas.openxmlformats.org/officeDocument/2006/relationships/image" Target="../media/image153.svg"/><Relationship Id="rId3" Type="http://schemas.openxmlformats.org/officeDocument/2006/relationships/image" Target="../media/image4.png"/><Relationship Id="rId21" Type="http://schemas.openxmlformats.org/officeDocument/2006/relationships/image" Target="../media/image148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4.svg"/><Relationship Id="rId25" Type="http://schemas.openxmlformats.org/officeDocument/2006/relationships/image" Target="../media/image15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24" Type="http://schemas.openxmlformats.org/officeDocument/2006/relationships/image" Target="../media/image151.svg"/><Relationship Id="rId5" Type="http://schemas.openxmlformats.org/officeDocument/2006/relationships/image" Target="../media/image1550.png"/><Relationship Id="rId15" Type="http://schemas.openxmlformats.org/officeDocument/2006/relationships/image" Target="../media/image21.svg"/><Relationship Id="rId23" Type="http://schemas.openxmlformats.org/officeDocument/2006/relationships/image" Target="../media/image150.png"/><Relationship Id="rId10" Type="http://schemas.openxmlformats.org/officeDocument/2006/relationships/image" Target="../media/image140.png"/><Relationship Id="rId19" Type="http://schemas.openxmlformats.org/officeDocument/2006/relationships/image" Target="../media/image146.svg"/><Relationship Id="rId4" Type="http://schemas.openxmlformats.org/officeDocument/2006/relationships/image" Target="../media/image1540.png"/><Relationship Id="rId9" Type="http://schemas.openxmlformats.org/officeDocument/2006/relationships/image" Target="../media/image139.png"/><Relationship Id="rId14" Type="http://schemas.openxmlformats.org/officeDocument/2006/relationships/image" Target="../media/image20.png"/><Relationship Id="rId22" Type="http://schemas.openxmlformats.org/officeDocument/2006/relationships/image" Target="../media/image1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4.png"/><Relationship Id="rId7" Type="http://schemas.openxmlformats.org/officeDocument/2006/relationships/image" Target="../media/image133.sv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11" Type="http://schemas.openxmlformats.org/officeDocument/2006/relationships/image" Target="../media/image105.png"/><Relationship Id="rId5" Type="http://schemas.openxmlformats.org/officeDocument/2006/relationships/image" Target="../media/image155.svg"/><Relationship Id="rId10" Type="http://schemas.openxmlformats.org/officeDocument/2006/relationships/image" Target="../media/image104.png"/><Relationship Id="rId4" Type="http://schemas.openxmlformats.org/officeDocument/2006/relationships/image" Target="../media/image154.png"/><Relationship Id="rId9" Type="http://schemas.openxmlformats.org/officeDocument/2006/relationships/image" Target="../media/image1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svg"/><Relationship Id="rId18" Type="http://schemas.openxmlformats.org/officeDocument/2006/relationships/image" Target="../media/image32.png"/><Relationship Id="rId3" Type="http://schemas.openxmlformats.org/officeDocument/2006/relationships/image" Target="../media/image104.png"/><Relationship Id="rId21" Type="http://schemas.openxmlformats.org/officeDocument/2006/relationships/image" Target="../media/image171.svg"/><Relationship Id="rId7" Type="http://schemas.openxmlformats.org/officeDocument/2006/relationships/image" Target="../media/image161.svg"/><Relationship Id="rId12" Type="http://schemas.openxmlformats.org/officeDocument/2006/relationships/image" Target="../media/image166.png"/><Relationship Id="rId17" Type="http://schemas.openxmlformats.org/officeDocument/2006/relationships/image" Target="../media/image169.svg"/><Relationship Id="rId2" Type="http://schemas.openxmlformats.org/officeDocument/2006/relationships/image" Target="../media/image4.png"/><Relationship Id="rId16" Type="http://schemas.openxmlformats.org/officeDocument/2006/relationships/image" Target="../media/image168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11" Type="http://schemas.openxmlformats.org/officeDocument/2006/relationships/image" Target="../media/image165.svg"/><Relationship Id="rId5" Type="http://schemas.openxmlformats.org/officeDocument/2006/relationships/image" Target="../media/image159.svg"/><Relationship Id="rId15" Type="http://schemas.openxmlformats.org/officeDocument/2006/relationships/image" Target="../media/image43.svg"/><Relationship Id="rId10" Type="http://schemas.openxmlformats.org/officeDocument/2006/relationships/image" Target="../media/image164.png"/><Relationship Id="rId19" Type="http://schemas.openxmlformats.org/officeDocument/2006/relationships/image" Target="../media/image33.svg"/><Relationship Id="rId4" Type="http://schemas.openxmlformats.org/officeDocument/2006/relationships/image" Target="../media/image158.png"/><Relationship Id="rId9" Type="http://schemas.openxmlformats.org/officeDocument/2006/relationships/image" Target="../media/image163.sv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75.png"/><Relationship Id="rId3" Type="http://schemas.openxmlformats.org/officeDocument/2006/relationships/image" Target="../media/image104.png"/><Relationship Id="rId7" Type="http://schemas.openxmlformats.org/officeDocument/2006/relationships/image" Target="../media/image167.svg"/><Relationship Id="rId12" Type="http://schemas.openxmlformats.org/officeDocument/2006/relationships/image" Target="../media/image174.png"/><Relationship Id="rId2" Type="http://schemas.openxmlformats.org/officeDocument/2006/relationships/image" Target="../media/image4.pn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11" Type="http://schemas.openxmlformats.org/officeDocument/2006/relationships/image" Target="../media/image173.png"/><Relationship Id="rId5" Type="http://schemas.openxmlformats.org/officeDocument/2006/relationships/image" Target="../media/image165.svg"/><Relationship Id="rId15" Type="http://schemas.openxmlformats.org/officeDocument/2006/relationships/image" Target="../media/image176.png"/><Relationship Id="rId10" Type="http://schemas.openxmlformats.org/officeDocument/2006/relationships/image" Target="../media/image172.png"/><Relationship Id="rId4" Type="http://schemas.openxmlformats.org/officeDocument/2006/relationships/image" Target="../media/image164.png"/><Relationship Id="rId9" Type="http://schemas.openxmlformats.org/officeDocument/2006/relationships/image" Target="../media/image43.svg"/><Relationship Id="rId1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9.png"/><Relationship Id="rId7" Type="http://schemas.openxmlformats.org/officeDocument/2006/relationships/image" Target="../media/image18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9" Type="http://schemas.openxmlformats.org/officeDocument/2006/relationships/image" Target="../media/image18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3.svg"/><Relationship Id="rId4" Type="http://schemas.openxmlformats.org/officeDocument/2006/relationships/image" Target="../media/image1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92.png"/><Relationship Id="rId7" Type="http://schemas.openxmlformats.org/officeDocument/2006/relationships/image" Target="../media/image1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svg"/><Relationship Id="rId11" Type="http://schemas.openxmlformats.org/officeDocument/2006/relationships/image" Target="../media/image185.svg"/><Relationship Id="rId5" Type="http://schemas.openxmlformats.org/officeDocument/2006/relationships/image" Target="../media/image180.png"/><Relationship Id="rId10" Type="http://schemas.openxmlformats.org/officeDocument/2006/relationships/image" Target="../media/image184.png"/><Relationship Id="rId4" Type="http://schemas.openxmlformats.org/officeDocument/2006/relationships/image" Target="../media/image93.svg"/><Relationship Id="rId9" Type="http://schemas.openxmlformats.org/officeDocument/2006/relationships/image" Target="../media/image18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1.svg"/><Relationship Id="rId18" Type="http://schemas.openxmlformats.org/officeDocument/2006/relationships/image" Target="../media/image188.png"/><Relationship Id="rId26" Type="http://schemas.openxmlformats.org/officeDocument/2006/relationships/image" Target="../media/image170.png"/><Relationship Id="rId3" Type="http://schemas.openxmlformats.org/officeDocument/2006/relationships/image" Target="../media/image4.png"/><Relationship Id="rId21" Type="http://schemas.openxmlformats.org/officeDocument/2006/relationships/image" Target="../media/image191.svg"/><Relationship Id="rId7" Type="http://schemas.openxmlformats.org/officeDocument/2006/relationships/image" Target="../media/image165.svg"/><Relationship Id="rId12" Type="http://schemas.openxmlformats.org/officeDocument/2006/relationships/image" Target="../media/image160.png"/><Relationship Id="rId17" Type="http://schemas.openxmlformats.org/officeDocument/2006/relationships/image" Target="../media/image43.svg"/><Relationship Id="rId25" Type="http://schemas.openxmlformats.org/officeDocument/2006/relationships/image" Target="../media/image33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4.png"/><Relationship Id="rId11" Type="http://schemas.openxmlformats.org/officeDocument/2006/relationships/image" Target="../media/image167.svg"/><Relationship Id="rId24" Type="http://schemas.openxmlformats.org/officeDocument/2006/relationships/image" Target="../media/image32.png"/><Relationship Id="rId5" Type="http://schemas.openxmlformats.org/officeDocument/2006/relationships/image" Target="../media/image187.svg"/><Relationship Id="rId15" Type="http://schemas.openxmlformats.org/officeDocument/2006/relationships/image" Target="../media/image163.svg"/><Relationship Id="rId23" Type="http://schemas.openxmlformats.org/officeDocument/2006/relationships/image" Target="../media/image169.svg"/><Relationship Id="rId10" Type="http://schemas.openxmlformats.org/officeDocument/2006/relationships/image" Target="../media/image166.png"/><Relationship Id="rId19" Type="http://schemas.openxmlformats.org/officeDocument/2006/relationships/image" Target="../media/image189.svg"/><Relationship Id="rId4" Type="http://schemas.openxmlformats.org/officeDocument/2006/relationships/image" Target="../media/image186.png"/><Relationship Id="rId9" Type="http://schemas.openxmlformats.org/officeDocument/2006/relationships/image" Target="../media/image159.svg"/><Relationship Id="rId14" Type="http://schemas.openxmlformats.org/officeDocument/2006/relationships/image" Target="../media/image162.png"/><Relationship Id="rId22" Type="http://schemas.openxmlformats.org/officeDocument/2006/relationships/image" Target="../media/image168.png"/><Relationship Id="rId27" Type="http://schemas.openxmlformats.org/officeDocument/2006/relationships/image" Target="../media/image17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1.png"/><Relationship Id="rId3" Type="http://schemas.openxmlformats.org/officeDocument/2006/relationships/image" Target="../media/image4.png"/><Relationship Id="rId7" Type="http://schemas.openxmlformats.org/officeDocument/2006/relationships/image" Target="../media/image87.sv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193.svg"/><Relationship Id="rId5" Type="http://schemas.openxmlformats.org/officeDocument/2006/relationships/image" Target="../media/image85.svg"/><Relationship Id="rId10" Type="http://schemas.openxmlformats.org/officeDocument/2006/relationships/image" Target="../media/image192.png"/><Relationship Id="rId4" Type="http://schemas.openxmlformats.org/officeDocument/2006/relationships/image" Target="../media/image84.png"/><Relationship Id="rId9" Type="http://schemas.openxmlformats.org/officeDocument/2006/relationships/image" Target="../media/image108.svg"/><Relationship Id="rId14" Type="http://schemas.openxmlformats.org/officeDocument/2006/relationships/image" Target="../media/image10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sv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.svg"/><Relationship Id="rId5" Type="http://schemas.openxmlformats.org/officeDocument/2006/relationships/image" Target="../media/image196.png"/><Relationship Id="rId10" Type="http://schemas.openxmlformats.org/officeDocument/2006/relationships/image" Target="../media/image201.svg"/><Relationship Id="rId4" Type="http://schemas.openxmlformats.org/officeDocument/2006/relationships/image" Target="../media/image195.svg"/><Relationship Id="rId9" Type="http://schemas.openxmlformats.org/officeDocument/2006/relationships/image" Target="../media/image2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0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7.svg"/><Relationship Id="rId39" Type="http://schemas.openxmlformats.org/officeDocument/2006/relationships/image" Target="../media/image60.png"/><Relationship Id="rId21" Type="http://schemas.openxmlformats.org/officeDocument/2006/relationships/image" Target="../media/image42.png"/><Relationship Id="rId34" Type="http://schemas.openxmlformats.org/officeDocument/2006/relationships/image" Target="../media/image55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svg"/><Relationship Id="rId2" Type="http://schemas.openxmlformats.org/officeDocument/2006/relationships/image" Target="../media/image4.png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svg"/><Relationship Id="rId32" Type="http://schemas.openxmlformats.org/officeDocument/2006/relationships/image" Target="../media/image53.svg"/><Relationship Id="rId37" Type="http://schemas.openxmlformats.org/officeDocument/2006/relationships/image" Target="../media/image58.png"/><Relationship Id="rId40" Type="http://schemas.openxmlformats.org/officeDocument/2006/relationships/image" Target="../media/image61.sv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svg"/><Relationship Id="rId36" Type="http://schemas.openxmlformats.org/officeDocument/2006/relationships/image" Target="../media/image57.sv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png"/><Relationship Id="rId30" Type="http://schemas.openxmlformats.org/officeDocument/2006/relationships/image" Target="../media/image51.svg"/><Relationship Id="rId35" Type="http://schemas.openxmlformats.org/officeDocument/2006/relationships/image" Target="../media/image56.png"/><Relationship Id="rId8" Type="http://schemas.openxmlformats.org/officeDocument/2006/relationships/image" Target="../media/image29.svg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64.png"/><Relationship Id="rId39" Type="http://schemas.openxmlformats.org/officeDocument/2006/relationships/image" Target="../media/image77.svg"/><Relationship Id="rId21" Type="http://schemas.openxmlformats.org/officeDocument/2006/relationships/image" Target="../media/image41.svg"/><Relationship Id="rId34" Type="http://schemas.openxmlformats.org/officeDocument/2006/relationships/image" Target="../media/image72.png"/><Relationship Id="rId42" Type="http://schemas.openxmlformats.org/officeDocument/2006/relationships/image" Target="../media/image80.png"/><Relationship Id="rId47" Type="http://schemas.openxmlformats.org/officeDocument/2006/relationships/image" Target="../media/image55.svg"/><Relationship Id="rId50" Type="http://schemas.openxmlformats.org/officeDocument/2006/relationships/image" Target="../media/image5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29" Type="http://schemas.openxmlformats.org/officeDocument/2006/relationships/image" Target="../media/image67.svg"/><Relationship Id="rId11" Type="http://schemas.openxmlformats.org/officeDocument/2006/relationships/image" Target="../media/image31.sv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svg"/><Relationship Id="rId40" Type="http://schemas.openxmlformats.org/officeDocument/2006/relationships/image" Target="../media/image78.png"/><Relationship Id="rId45" Type="http://schemas.openxmlformats.org/officeDocument/2006/relationships/image" Target="../media/image45.svg"/><Relationship Id="rId53" Type="http://schemas.openxmlformats.org/officeDocument/2006/relationships/image" Target="../media/image83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31" Type="http://schemas.openxmlformats.org/officeDocument/2006/relationships/image" Target="../media/image69.svg"/><Relationship Id="rId44" Type="http://schemas.openxmlformats.org/officeDocument/2006/relationships/image" Target="../media/image44.png"/><Relationship Id="rId52" Type="http://schemas.openxmlformats.org/officeDocument/2006/relationships/image" Target="../media/image82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65.svg"/><Relationship Id="rId30" Type="http://schemas.openxmlformats.org/officeDocument/2006/relationships/image" Target="../media/image68.png"/><Relationship Id="rId35" Type="http://schemas.openxmlformats.org/officeDocument/2006/relationships/image" Target="../media/image73.svg"/><Relationship Id="rId43" Type="http://schemas.openxmlformats.org/officeDocument/2006/relationships/image" Target="../media/image81.svg"/><Relationship Id="rId48" Type="http://schemas.openxmlformats.org/officeDocument/2006/relationships/image" Target="../media/image56.png"/><Relationship Id="rId8" Type="http://schemas.openxmlformats.org/officeDocument/2006/relationships/image" Target="../media/image28.png"/><Relationship Id="rId51" Type="http://schemas.openxmlformats.org/officeDocument/2006/relationships/image" Target="../media/image59.svg"/><Relationship Id="rId3" Type="http://schemas.openxmlformats.org/officeDocument/2006/relationships/image" Target="../media/image4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63.svg"/><Relationship Id="rId33" Type="http://schemas.openxmlformats.org/officeDocument/2006/relationships/image" Target="../media/image71.svg"/><Relationship Id="rId38" Type="http://schemas.openxmlformats.org/officeDocument/2006/relationships/image" Target="../media/image76.png"/><Relationship Id="rId46" Type="http://schemas.openxmlformats.org/officeDocument/2006/relationships/image" Target="../media/image54.png"/><Relationship Id="rId20" Type="http://schemas.openxmlformats.org/officeDocument/2006/relationships/image" Target="../media/image40.png"/><Relationship Id="rId41" Type="http://schemas.openxmlformats.org/officeDocument/2006/relationships/image" Target="../media/image7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49" Type="http://schemas.openxmlformats.org/officeDocument/2006/relationships/image" Target="../media/image5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openxmlformats.org/officeDocument/2006/relationships/image" Target="../media/image4.png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4.png"/><Relationship Id="rId7" Type="http://schemas.openxmlformats.org/officeDocument/2006/relationships/image" Target="../media/image87.sv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9.svg"/><Relationship Id="rId5" Type="http://schemas.openxmlformats.org/officeDocument/2006/relationships/image" Target="../media/image95.svg"/><Relationship Id="rId10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97.svg"/><Relationship Id="rId14" Type="http://schemas.openxmlformats.org/officeDocument/2006/relationships/image" Target="../media/image10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0.png"/><Relationship Id="rId5" Type="http://schemas.openxmlformats.org/officeDocument/2006/relationships/image" Target="../media/image1010.png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1.png"/><Relationship Id="rId3" Type="http://schemas.openxmlformats.org/officeDocument/2006/relationships/image" Target="../media/image4.png"/><Relationship Id="rId7" Type="http://schemas.openxmlformats.org/officeDocument/2006/relationships/image" Target="../media/image87.sv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109.svg"/><Relationship Id="rId5" Type="http://schemas.openxmlformats.org/officeDocument/2006/relationships/image" Target="../media/image95.svg"/><Relationship Id="rId10" Type="http://schemas.openxmlformats.org/officeDocument/2006/relationships/image" Target="../media/image90.png"/><Relationship Id="rId4" Type="http://schemas.openxmlformats.org/officeDocument/2006/relationships/image" Target="../media/image94.png"/><Relationship Id="rId9" Type="http://schemas.openxmlformats.org/officeDocument/2006/relationships/image" Target="../media/image108.svg"/><Relationship Id="rId14" Type="http://schemas.openxmlformats.org/officeDocument/2006/relationships/image" Target="../media/image10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18159" y="2253894"/>
            <a:ext cx="10590827" cy="861898"/>
          </a:xfrm>
        </p:spPr>
        <p:txBody>
          <a:bodyPr/>
          <a:lstStyle/>
          <a:p>
            <a:r>
              <a:rPr lang="en-US" sz="2000" dirty="0">
                <a:solidFill>
                  <a:srgbClr val="7C8E8F"/>
                </a:solidFill>
              </a:rPr>
              <a:t>The 12th Workshop on Formal Reasoning in Distributed Algorithms (FRIDA25)</a:t>
            </a:r>
          </a:p>
          <a:p>
            <a:r>
              <a:rPr lang="de-DE" sz="2000" dirty="0" err="1">
                <a:solidFill>
                  <a:srgbClr val="7C8E8F"/>
                </a:solidFill>
              </a:rPr>
              <a:t>October</a:t>
            </a:r>
            <a:r>
              <a:rPr lang="de-DE" sz="2000" dirty="0">
                <a:solidFill>
                  <a:srgbClr val="7C8E8F"/>
                </a:solidFill>
              </a:rPr>
              <a:t> 27 2025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18160" y="716181"/>
            <a:ext cx="11267440" cy="1267591"/>
          </a:xfrm>
        </p:spPr>
        <p:txBody>
          <a:bodyPr/>
          <a:lstStyle/>
          <a:p>
            <a:r>
              <a:rPr lang="en-US" sz="3600" dirty="0"/>
              <a:t>Automated Game-Theoretic Security Analysis of Blockchain Protocols</a:t>
            </a:r>
            <a:endParaRPr lang="de-DE" sz="3600" b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>
          <a:xfrm>
            <a:off x="6096000" y="2986483"/>
            <a:ext cx="6096000" cy="2957117"/>
          </a:xfrm>
        </p:spPr>
        <p:txBody>
          <a:bodyPr/>
          <a:lstStyle/>
          <a:p>
            <a:r>
              <a:rPr lang="de-DE" sz="2400" b="1" dirty="0"/>
              <a:t>Ivana Bocevska</a:t>
            </a:r>
          </a:p>
          <a:p>
            <a:r>
              <a:rPr lang="de-DE" sz="2400" dirty="0"/>
              <a:t>Lea Salome Brugger</a:t>
            </a:r>
          </a:p>
          <a:p>
            <a:r>
              <a:rPr lang="de-DE" sz="2400" dirty="0"/>
              <a:t>Laura Kovács</a:t>
            </a:r>
          </a:p>
          <a:p>
            <a:r>
              <a:rPr lang="de-DE" sz="2400" dirty="0"/>
              <a:t>Anja </a:t>
            </a:r>
            <a:r>
              <a:rPr lang="de-DE" sz="2400" dirty="0" err="1"/>
              <a:t>Petković</a:t>
            </a:r>
            <a:r>
              <a:rPr lang="de-DE" sz="2400" dirty="0"/>
              <a:t> </a:t>
            </a:r>
            <a:r>
              <a:rPr lang="de-DE" sz="2400" dirty="0" err="1"/>
              <a:t>Komel</a:t>
            </a:r>
            <a:endParaRPr lang="de-DE" sz="2400" dirty="0"/>
          </a:p>
          <a:p>
            <a:r>
              <a:rPr lang="de-DE" sz="2400" dirty="0"/>
              <a:t>Sophie Rain</a:t>
            </a:r>
          </a:p>
          <a:p>
            <a:r>
              <a:rPr lang="de-DE" sz="2400" dirty="0"/>
              <a:t>Michael </a:t>
            </a:r>
            <a:r>
              <a:rPr lang="de-DE" sz="2400" dirty="0" err="1"/>
              <a:t>Rawson</a:t>
            </a:r>
            <a:endParaRPr lang="de-DE" sz="2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C1C150A-4DD5-3912-239D-FF8571039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8F1815D-B7B4-B460-BA00-F17B43129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510" y="6395462"/>
            <a:ext cx="2324244" cy="40211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980AED4-C47A-8639-CD82-D686CF43A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7789" y="6416486"/>
            <a:ext cx="1747980" cy="381087"/>
          </a:xfrm>
          <a:prstGeom prst="rect">
            <a:avLst/>
          </a:prstGeom>
        </p:spPr>
      </p:pic>
      <p:pic>
        <p:nvPicPr>
          <p:cNvPr id="7" name="Grafik 6" descr="Ein Bild, das Schrift, Text, Symbol, Grafiken enthält.&#10;&#10;KI-generierte Inhalte können fehlerhaft sein.">
            <a:extLst>
              <a:ext uri="{FF2B5EF4-FFF2-40B4-BE49-F238E27FC236}">
                <a16:creationId xmlns:a16="http://schemas.microsoft.com/office/drawing/2014/main" id="{C8D7A596-4085-B1E0-C25D-F02D03FB5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232" y="6438309"/>
            <a:ext cx="1901314" cy="279510"/>
          </a:xfrm>
          <a:prstGeom prst="rect">
            <a:avLst/>
          </a:prstGeom>
        </p:spPr>
      </p:pic>
      <p:pic>
        <p:nvPicPr>
          <p:cNvPr id="8" name="Grafik 7" descr="Ein Bild, das Schrift, Screenshot, Electric Blue (Farbe), Grafiken enthält.&#10;&#10;KI-generierte Inhalte können fehlerhaft sein.">
            <a:extLst>
              <a:ext uri="{FF2B5EF4-FFF2-40B4-BE49-F238E27FC236}">
                <a16:creationId xmlns:a16="http://schemas.microsoft.com/office/drawing/2014/main" id="{7E32A6B3-4317-8DE0-9E41-D912C556F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9476" y="6332748"/>
            <a:ext cx="1306632" cy="4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87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AB09037-F11D-F005-BE8B-82B86BBF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69323"/>
          </a:xfrm>
        </p:spPr>
        <p:txBody>
          <a:bodyPr/>
          <a:lstStyle/>
          <a:p>
            <a:r>
              <a:rPr lang="de-AT" sz="3400" dirty="0" err="1"/>
              <a:t>Verifying</a:t>
            </a:r>
            <a:r>
              <a:rPr lang="de-AT" sz="3400" dirty="0"/>
              <a:t> Game-</a:t>
            </a:r>
            <a:r>
              <a:rPr lang="de-AT" sz="3400" dirty="0" err="1"/>
              <a:t>Theoretic</a:t>
            </a:r>
            <a:r>
              <a:rPr lang="de-AT" sz="3400" dirty="0"/>
              <a:t> Models 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04451E7-FBBE-23C4-76C3-2902679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Grafik 22" descr="Büromitarbeiterin mit einfarbiger Füllung">
            <a:extLst>
              <a:ext uri="{FF2B5EF4-FFF2-40B4-BE49-F238E27FC236}">
                <a16:creationId xmlns:a16="http://schemas.microsoft.com/office/drawing/2014/main" id="{E7CEAD11-2221-F58A-2092-F32892BBA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2052" y="4360845"/>
            <a:ext cx="1559535" cy="1559535"/>
          </a:xfrm>
          <a:prstGeom prst="rect">
            <a:avLst/>
          </a:prstGeom>
        </p:spPr>
      </p:pic>
      <p:pic>
        <p:nvPicPr>
          <p:cNvPr id="25" name="Grafik 24" descr="Detektiv mit einfarbiger Füllung">
            <a:extLst>
              <a:ext uri="{FF2B5EF4-FFF2-40B4-BE49-F238E27FC236}">
                <a16:creationId xmlns:a16="http://schemas.microsoft.com/office/drawing/2014/main" id="{EF1DD9BC-B18F-3E93-9050-03A9B146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3600" y="4360845"/>
            <a:ext cx="1559535" cy="1559535"/>
          </a:xfrm>
          <a:prstGeom prst="rect">
            <a:avLst/>
          </a:prstGeom>
        </p:spPr>
      </p:pic>
      <p:pic>
        <p:nvPicPr>
          <p:cNvPr id="33" name="Grafik 32" descr="Gedankenblase Silhouette">
            <a:extLst>
              <a:ext uri="{FF2B5EF4-FFF2-40B4-BE49-F238E27FC236}">
                <a16:creationId xmlns:a16="http://schemas.microsoft.com/office/drawing/2014/main" id="{DC4BE691-F227-CC20-B09D-9EE883C711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93677" y="4122195"/>
            <a:ext cx="1129057" cy="941102"/>
          </a:xfrm>
          <a:prstGeom prst="rect">
            <a:avLst/>
          </a:prstGeom>
        </p:spPr>
      </p:pic>
      <p:pic>
        <p:nvPicPr>
          <p:cNvPr id="38" name="Grafik 37" descr="Gedankenblase Silhouette">
            <a:extLst>
              <a:ext uri="{FF2B5EF4-FFF2-40B4-BE49-F238E27FC236}">
                <a16:creationId xmlns:a16="http://schemas.microsoft.com/office/drawing/2014/main" id="{A72DBE15-C367-9EE5-FFCE-14D0B6362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10078" y="4122938"/>
            <a:ext cx="1129057" cy="941102"/>
          </a:xfrm>
          <a:prstGeom prst="rect">
            <a:avLst/>
          </a:prstGeom>
        </p:spPr>
      </p:pic>
      <p:pic>
        <p:nvPicPr>
          <p:cNvPr id="41" name="Grafik 40" descr="Münzen Silhouette">
            <a:extLst>
              <a:ext uri="{FF2B5EF4-FFF2-40B4-BE49-F238E27FC236}">
                <a16:creationId xmlns:a16="http://schemas.microsoft.com/office/drawing/2014/main" id="{D01FD291-4637-3216-AD9F-2D5C11BF5E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71587" y="4284762"/>
            <a:ext cx="372648" cy="372648"/>
          </a:xfrm>
          <a:prstGeom prst="rect">
            <a:avLst/>
          </a:prstGeom>
        </p:spPr>
      </p:pic>
      <p:pic>
        <p:nvPicPr>
          <p:cNvPr id="43" name="Grafik 42" descr="Ziel Silhouette">
            <a:extLst>
              <a:ext uri="{FF2B5EF4-FFF2-40B4-BE49-F238E27FC236}">
                <a16:creationId xmlns:a16="http://schemas.microsoft.com/office/drawing/2014/main" id="{CB3D8808-38BD-0E67-621E-BF99F0229E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83136" y="4286975"/>
            <a:ext cx="372648" cy="372648"/>
          </a:xfrm>
          <a:prstGeom prst="rect">
            <a:avLst/>
          </a:prstGeom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734F65A7-DDE1-258B-E411-DE723B91E800}"/>
              </a:ext>
            </a:extLst>
          </p:cNvPr>
          <p:cNvSpPr txBox="1"/>
          <p:nvPr/>
        </p:nvSpPr>
        <p:spPr>
          <a:xfrm>
            <a:off x="4032652" y="5664824"/>
            <a:ext cx="3718334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latin typeface="Arial Nova Light" panose="020B0304020202020204" pitchFamily="34" charset="0"/>
                <a:sym typeface="Wingdings" panose="05000000000000000000" pitchFamily="2" charset="2"/>
              </a:rPr>
              <a:t>rational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8C7ABF6E-F667-84B6-EFB4-523C04DED55C}"/>
              </a:ext>
            </a:extLst>
          </p:cNvPr>
          <p:cNvSpPr txBox="1"/>
          <p:nvPr/>
        </p:nvSpPr>
        <p:spPr>
          <a:xfrm>
            <a:off x="7220460" y="5665567"/>
            <a:ext cx="3718334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latin typeface="Arial Nova Light" panose="020B0304020202020204" pitchFamily="34" charset="0"/>
                <a:sym typeface="Wingdings" panose="05000000000000000000" pitchFamily="2" charset="2"/>
              </a:rPr>
              <a:t>Byzantine</a:t>
            </a:r>
          </a:p>
        </p:txBody>
      </p:sp>
      <p:pic>
        <p:nvPicPr>
          <p:cNvPr id="50" name="Grafik 49" descr="Waage der Justitia Silhouette">
            <a:extLst>
              <a:ext uri="{FF2B5EF4-FFF2-40B4-BE49-F238E27FC236}">
                <a16:creationId xmlns:a16="http://schemas.microsoft.com/office/drawing/2014/main" id="{1A8634DB-5D8D-BE23-BE43-D4A6D1006B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93309" y="4286975"/>
            <a:ext cx="370435" cy="370435"/>
          </a:xfrm>
          <a:prstGeom prst="rect">
            <a:avLst/>
          </a:prstGeom>
        </p:spPr>
      </p:pic>
      <p:pic>
        <p:nvPicPr>
          <p:cNvPr id="52" name="Grafik 51" descr="Polizist mit einfarbiger Füllung">
            <a:extLst>
              <a:ext uri="{FF2B5EF4-FFF2-40B4-BE49-F238E27FC236}">
                <a16:creationId xmlns:a16="http://schemas.microsoft.com/office/drawing/2014/main" id="{BF962F64-B756-2722-D5E9-DB08274124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49787" y="4360845"/>
            <a:ext cx="1559535" cy="1559535"/>
          </a:xfrm>
          <a:prstGeom prst="rect">
            <a:avLst/>
          </a:prstGeom>
        </p:spPr>
      </p:pic>
      <p:pic>
        <p:nvPicPr>
          <p:cNvPr id="53" name="Grafik 52" descr="Gedankenblase Silhouette">
            <a:extLst>
              <a:ext uri="{FF2B5EF4-FFF2-40B4-BE49-F238E27FC236}">
                <a16:creationId xmlns:a16="http://schemas.microsoft.com/office/drawing/2014/main" id="{7696B3D0-3F26-5C0C-9862-DA439CCA6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16391" y="4122195"/>
            <a:ext cx="1129057" cy="941102"/>
          </a:xfrm>
          <a:prstGeom prst="rect">
            <a:avLst/>
          </a:prstGeom>
        </p:spPr>
      </p:pic>
      <p:sp>
        <p:nvSpPr>
          <p:cNvPr id="54" name="Textfeld 53">
            <a:extLst>
              <a:ext uri="{FF2B5EF4-FFF2-40B4-BE49-F238E27FC236}">
                <a16:creationId xmlns:a16="http://schemas.microsoft.com/office/drawing/2014/main" id="{8BCFA1A8-A6BB-A054-4D5F-4B154F8FB22D}"/>
              </a:ext>
            </a:extLst>
          </p:cNvPr>
          <p:cNvSpPr txBox="1"/>
          <p:nvPr/>
        </p:nvSpPr>
        <p:spPr>
          <a:xfrm>
            <a:off x="570388" y="5649403"/>
            <a:ext cx="3718334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latin typeface="Arial Nova Light" panose="020B0304020202020204" pitchFamily="34" charset="0"/>
                <a:sym typeface="Wingdings" panose="05000000000000000000" pitchFamily="2" charset="2"/>
              </a:rPr>
              <a:t>honest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8CB52C7A-9743-7099-74BF-179C3AD7C295}"/>
              </a:ext>
            </a:extLst>
          </p:cNvPr>
          <p:cNvSpPr txBox="1"/>
          <p:nvPr/>
        </p:nvSpPr>
        <p:spPr>
          <a:xfrm>
            <a:off x="690934" y="1497504"/>
            <a:ext cx="10810131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1.  Incentive </a:t>
            </a:r>
            <a:r>
              <a:rPr lang="de-AT" sz="2500" b="1" dirty="0" err="1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Compatibility</a:t>
            </a: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 (IC)</a:t>
            </a:r>
            <a:b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</a:b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    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honest </a:t>
            </a:r>
            <a:r>
              <a:rPr lang="de-AT" sz="2500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behavior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 </a:t>
            </a:r>
            <a:r>
              <a:rPr lang="de-AT" sz="2500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always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 rational</a:t>
            </a:r>
            <a:endParaRPr lang="de-AT" sz="2500" b="1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99EE1D9C-C389-D067-120C-D7598AD1CB30}"/>
              </a:ext>
            </a:extLst>
          </p:cNvPr>
          <p:cNvSpPr txBox="1"/>
          <p:nvPr/>
        </p:nvSpPr>
        <p:spPr>
          <a:xfrm>
            <a:off x="716902" y="2698869"/>
            <a:ext cx="10810131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2.  </a:t>
            </a:r>
            <a:r>
              <a:rPr lang="de-AT" sz="2500" b="1" dirty="0" err="1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Byzantine</a:t>
            </a: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 Fault </a:t>
            </a:r>
            <a:r>
              <a:rPr lang="de-AT" sz="2500" b="1" dirty="0" err="1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Tolerance</a:t>
            </a: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 (BFT)</a:t>
            </a:r>
            <a:b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</a:b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     </a:t>
            </a:r>
            <a:r>
              <a:rPr lang="en-US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honest players never harmed</a:t>
            </a:r>
            <a:endParaRPr lang="de-AT" sz="2500" b="1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A2473A34-9A47-FC50-27AD-9963B4AC7E4E}"/>
              </a:ext>
            </a:extLst>
          </p:cNvPr>
          <p:cNvSpPr txBox="1"/>
          <p:nvPr/>
        </p:nvSpPr>
        <p:spPr>
          <a:xfrm>
            <a:off x="690934" y="1500537"/>
            <a:ext cx="10810131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1.  Incentive 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Compatibility</a:t>
            </a: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(IC)</a:t>
            </a:r>
            <a:b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</a:b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    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honest </a:t>
            </a:r>
            <a:r>
              <a:rPr lang="de-AT" sz="2500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behavior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 </a:t>
            </a:r>
            <a:r>
              <a:rPr lang="de-AT" sz="2500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always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 rational</a:t>
            </a:r>
            <a:endParaRPr lang="de-AT" sz="2500" b="1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67" name="Grafik 66" descr="Schild mit einfarbiger Füllung">
            <a:extLst>
              <a:ext uri="{FF2B5EF4-FFF2-40B4-BE49-F238E27FC236}">
                <a16:creationId xmlns:a16="http://schemas.microsoft.com/office/drawing/2014/main" id="{AFD6C4D7-7F66-4CA3-2574-A4BAA5E95B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23471" y="4678537"/>
            <a:ext cx="700835" cy="700835"/>
          </a:xfrm>
          <a:prstGeom prst="rect">
            <a:avLst/>
          </a:prstGeom>
        </p:spPr>
      </p:pic>
      <p:sp>
        <p:nvSpPr>
          <p:cNvPr id="68" name="Textfeld 67">
            <a:extLst>
              <a:ext uri="{FF2B5EF4-FFF2-40B4-BE49-F238E27FC236}">
                <a16:creationId xmlns:a16="http://schemas.microsoft.com/office/drawing/2014/main" id="{86755895-7004-D09C-09FF-0E1058DBE071}"/>
              </a:ext>
            </a:extLst>
          </p:cNvPr>
          <p:cNvSpPr txBox="1"/>
          <p:nvPr/>
        </p:nvSpPr>
        <p:spPr>
          <a:xfrm>
            <a:off x="716901" y="2694547"/>
            <a:ext cx="10810131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2.  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Byzantine</a:t>
            </a: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Fault 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Tolerance</a:t>
            </a: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(BFT)</a:t>
            </a:r>
            <a:b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</a:b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     </a:t>
            </a:r>
            <a:r>
              <a:rPr lang="en-US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honest players never harmed</a:t>
            </a:r>
            <a:endParaRPr lang="de-AT" sz="2500" b="1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2AFD41B3-4A71-CFE4-2ADC-6A995E62F3B7}"/>
              </a:ext>
            </a:extLst>
          </p:cNvPr>
          <p:cNvSpPr txBox="1"/>
          <p:nvPr/>
        </p:nvSpPr>
        <p:spPr>
          <a:xfrm>
            <a:off x="3909362" y="4659623"/>
            <a:ext cx="862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2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</a:rPr>
              <a:t>=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3D583CF-6F80-A7FC-7DD8-41631EBE063F}"/>
              </a:ext>
            </a:extLst>
          </p:cNvPr>
          <p:cNvSpPr txBox="1"/>
          <p:nvPr/>
        </p:nvSpPr>
        <p:spPr>
          <a:xfrm>
            <a:off x="3909362" y="4659623"/>
            <a:ext cx="862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200" b="1" dirty="0">
                <a:latin typeface="Arial Nova Light" panose="020B0304020202020204" pitchFamily="34" charset="0"/>
              </a:rPr>
              <a:t>=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0194ED32-0BDD-4D24-C416-3FE0CCE1679B}"/>
              </a:ext>
            </a:extLst>
          </p:cNvPr>
          <p:cNvSpPr/>
          <p:nvPr/>
        </p:nvSpPr>
        <p:spPr>
          <a:xfrm>
            <a:off x="1839348" y="4148337"/>
            <a:ext cx="5550577" cy="202685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p:pic>
        <p:nvPicPr>
          <p:cNvPr id="7" name="Grafik 6" descr="Blitz mit einfarbiger Füllung">
            <a:extLst>
              <a:ext uri="{FF2B5EF4-FFF2-40B4-BE49-F238E27FC236}">
                <a16:creationId xmlns:a16="http://schemas.microsoft.com/office/drawing/2014/main" id="{BBCBBDA2-2A5A-1923-FDE4-BF084E1875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3937813">
            <a:off x="8280574" y="4658879"/>
            <a:ext cx="347692" cy="541734"/>
          </a:xfrm>
          <a:prstGeom prst="rect">
            <a:avLst/>
          </a:prstGeom>
        </p:spPr>
      </p:pic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25B12ADA-2C70-92C0-BD57-6A713AE80C09}"/>
              </a:ext>
            </a:extLst>
          </p:cNvPr>
          <p:cNvSpPr txBox="1">
            <a:spLocks/>
          </p:cNvSpPr>
          <p:nvPr/>
        </p:nvSpPr>
        <p:spPr>
          <a:xfrm>
            <a:off x="9124748" y="0"/>
            <a:ext cx="3067251" cy="681037"/>
          </a:xfrm>
          <a:prstGeom prst="rect">
            <a:avLst/>
          </a:prstGeom>
          <a:solidFill>
            <a:srgbClr val="C59A1F"/>
          </a:solidFill>
          <a:ln>
            <a:noFill/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Security </a:t>
            </a:r>
            <a:r>
              <a:rPr lang="de-AT" sz="1600" dirty="0" err="1">
                <a:latin typeface="Arial Nova Light" panose="020B0304020202020204" pitchFamily="34" charset="0"/>
              </a:rPr>
              <a:t>Reasoning</a:t>
            </a:r>
            <a:endParaRPr lang="de-AT" sz="1600" dirty="0">
              <a:latin typeface="Arial Nova Light" panose="020B0304020202020204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21AFAB6-2CCF-637D-44B7-25ED9603E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71DA96C-B33C-2F4C-66FF-CBC6926834FA}"/>
              </a:ext>
            </a:extLst>
          </p:cNvPr>
          <p:cNvSpPr txBox="1"/>
          <p:nvPr/>
        </p:nvSpPr>
        <p:spPr>
          <a:xfrm>
            <a:off x="11342299" y="373634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1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4" grpId="0"/>
      <p:bldP spid="55" grpId="0"/>
      <p:bldP spid="55" grpId="1"/>
      <p:bldP spid="58" grpId="0"/>
      <p:bldP spid="58" grpId="1"/>
      <p:bldP spid="59" grpId="0"/>
      <p:bldP spid="68" grpId="0"/>
      <p:bldP spid="57" grpId="0"/>
      <p:bldP spid="57" grpId="1"/>
      <p:bldP spid="3" grpId="0"/>
      <p:bldP spid="3" grpId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1E671-00D3-649A-BCBE-91F9E59F9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feld 68">
            <a:extLst>
              <a:ext uri="{FF2B5EF4-FFF2-40B4-BE49-F238E27FC236}">
                <a16:creationId xmlns:a16="http://schemas.microsoft.com/office/drawing/2014/main" id="{0CDB6B90-8A3D-045D-1E30-E8D87938B7A1}"/>
              </a:ext>
            </a:extLst>
          </p:cNvPr>
          <p:cNvSpPr txBox="1"/>
          <p:nvPr/>
        </p:nvSpPr>
        <p:spPr>
          <a:xfrm>
            <a:off x="3014978" y="4262140"/>
            <a:ext cx="6162042" cy="12464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protocol 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is</a:t>
            </a: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game-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theoretically</a:t>
            </a: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secure</a:t>
            </a:r>
            <a:b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</a:b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iff</a:t>
            </a:r>
            <a:b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</a:b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honest 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behavior</a:t>
            </a: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satisifies</a:t>
            </a: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IC and BFT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064403C-A331-EDB8-A4BB-1E022C2C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69323"/>
          </a:xfrm>
        </p:spPr>
        <p:txBody>
          <a:bodyPr/>
          <a:lstStyle/>
          <a:p>
            <a:r>
              <a:rPr lang="de-AT" sz="3400" dirty="0" err="1"/>
              <a:t>Verifying</a:t>
            </a:r>
            <a:r>
              <a:rPr lang="de-AT" sz="3400" dirty="0"/>
              <a:t> Game-</a:t>
            </a:r>
            <a:r>
              <a:rPr lang="de-AT" sz="3400" dirty="0" err="1"/>
              <a:t>Theoretic</a:t>
            </a:r>
            <a:r>
              <a:rPr lang="de-AT" sz="3400" dirty="0"/>
              <a:t> Models 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7C1CD389-1A8F-9FFB-04A4-CE5FA249B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E363D122-5C3F-70E8-945F-34E037422D60}"/>
              </a:ext>
            </a:extLst>
          </p:cNvPr>
          <p:cNvSpPr txBox="1"/>
          <p:nvPr/>
        </p:nvSpPr>
        <p:spPr>
          <a:xfrm>
            <a:off x="690934" y="1497504"/>
            <a:ext cx="10810131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1.  Incentive </a:t>
            </a:r>
            <a:r>
              <a:rPr lang="de-AT" sz="2500" b="1" dirty="0" err="1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Compatibility</a:t>
            </a: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 (IC)</a:t>
            </a:r>
            <a:b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</a:b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    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honest </a:t>
            </a:r>
            <a:r>
              <a:rPr lang="de-AT" sz="2500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behavior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 </a:t>
            </a:r>
            <a:r>
              <a:rPr lang="de-AT" sz="2500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always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 rational</a:t>
            </a:r>
            <a:endParaRPr lang="de-AT" sz="2500" b="1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CC000FE-5047-1127-9D9F-CBB3F4D880F9}"/>
              </a:ext>
            </a:extLst>
          </p:cNvPr>
          <p:cNvSpPr txBox="1"/>
          <p:nvPr/>
        </p:nvSpPr>
        <p:spPr>
          <a:xfrm>
            <a:off x="716902" y="2698869"/>
            <a:ext cx="10810131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2.  </a:t>
            </a:r>
            <a:r>
              <a:rPr lang="de-AT" sz="2500" b="1" dirty="0" err="1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Byzantine</a:t>
            </a: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 Fault </a:t>
            </a:r>
            <a:r>
              <a:rPr lang="de-AT" sz="2500" b="1" dirty="0" err="1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Tolerance</a:t>
            </a: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 (BFT)</a:t>
            </a:r>
            <a:b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</a:b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     </a:t>
            </a:r>
            <a:r>
              <a:rPr lang="en-US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honest players never harmed</a:t>
            </a:r>
            <a:endParaRPr lang="de-AT" sz="2500" b="1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86A2F2DD-2F6C-C5F3-3DE0-E07F46206217}"/>
              </a:ext>
            </a:extLst>
          </p:cNvPr>
          <p:cNvSpPr txBox="1"/>
          <p:nvPr/>
        </p:nvSpPr>
        <p:spPr>
          <a:xfrm>
            <a:off x="690934" y="1500537"/>
            <a:ext cx="10810131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1.  Incentive 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Compatibility</a:t>
            </a: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(IC)</a:t>
            </a:r>
            <a:b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</a:b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    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honest </a:t>
            </a:r>
            <a:r>
              <a:rPr lang="de-AT" sz="2500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behavior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 </a:t>
            </a:r>
            <a:r>
              <a:rPr lang="de-AT" sz="2500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always</a:t>
            </a:r>
            <a:r>
              <a:rPr lang="de-AT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 rational</a:t>
            </a:r>
            <a:endParaRPr lang="de-AT" sz="2500" b="1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1102F2E3-03FA-76D0-A084-88D5263438B2}"/>
              </a:ext>
            </a:extLst>
          </p:cNvPr>
          <p:cNvSpPr txBox="1"/>
          <p:nvPr/>
        </p:nvSpPr>
        <p:spPr>
          <a:xfrm>
            <a:off x="716901" y="2694547"/>
            <a:ext cx="10810131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2.  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Byzantine</a:t>
            </a: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Fault </a:t>
            </a:r>
            <a:r>
              <a:rPr lang="de-AT" sz="2500" b="1" dirty="0" err="1">
                <a:latin typeface="Arial Nova Light" panose="020B0304020202020204" pitchFamily="34" charset="0"/>
                <a:sym typeface="Wingdings" panose="05000000000000000000" pitchFamily="2" charset="2"/>
              </a:rPr>
              <a:t>Tolerance</a:t>
            </a:r>
            <a:r>
              <a:rPr lang="de-AT" sz="2500" b="1" dirty="0">
                <a:latin typeface="Arial Nova Light" panose="020B0304020202020204" pitchFamily="34" charset="0"/>
                <a:sym typeface="Wingdings" panose="05000000000000000000" pitchFamily="2" charset="2"/>
              </a:rPr>
              <a:t> (BFT)</a:t>
            </a:r>
            <a:b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</a:br>
            <a:r>
              <a:rPr lang="de-AT" sz="2500" b="1" dirty="0">
                <a:solidFill>
                  <a:schemeClr val="accent1">
                    <a:lumMod val="75000"/>
                  </a:schemeClr>
                </a:solidFill>
                <a:latin typeface="Arial Nova Light" panose="020B0304020202020204" pitchFamily="34" charset="0"/>
                <a:sym typeface="Wingdings" panose="05000000000000000000" pitchFamily="2" charset="2"/>
              </a:rPr>
              <a:t>     </a:t>
            </a:r>
            <a:r>
              <a:rPr lang="en-US" sz="2500" dirty="0">
                <a:latin typeface="Arial Nova Light" panose="020B0304020202020204" pitchFamily="34" charset="0"/>
                <a:sym typeface="Wingdings" panose="05000000000000000000" pitchFamily="2" charset="2"/>
              </a:rPr>
              <a:t>honest players never harmed</a:t>
            </a:r>
            <a:endParaRPr lang="de-AT" sz="2500" b="1" dirty="0">
              <a:latin typeface="Arial Nova Light" panose="020B03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DF098220-4A2E-5FE5-E6CB-A23FBAB59DAF}"/>
              </a:ext>
            </a:extLst>
          </p:cNvPr>
          <p:cNvSpPr txBox="1">
            <a:spLocks/>
          </p:cNvSpPr>
          <p:nvPr/>
        </p:nvSpPr>
        <p:spPr>
          <a:xfrm>
            <a:off x="9124748" y="0"/>
            <a:ext cx="3067251" cy="681037"/>
          </a:xfrm>
          <a:prstGeom prst="rect">
            <a:avLst/>
          </a:prstGeom>
          <a:solidFill>
            <a:srgbClr val="C59A1F"/>
          </a:solidFill>
          <a:ln>
            <a:noFill/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Security </a:t>
            </a:r>
            <a:r>
              <a:rPr lang="de-AT" sz="1600" dirty="0" err="1">
                <a:latin typeface="Arial Nova Light" panose="020B0304020202020204" pitchFamily="34" charset="0"/>
              </a:rPr>
              <a:t>Reasoning</a:t>
            </a:r>
            <a:endParaRPr lang="de-AT" sz="1600" dirty="0">
              <a:latin typeface="Arial Nova Light" panose="020B0304020202020204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8A956C7-7A52-94C0-3AF9-1D3F407C0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041F44-C046-3C31-F5B1-53068E099EA5}"/>
              </a:ext>
            </a:extLst>
          </p:cNvPr>
          <p:cNvSpPr txBox="1"/>
          <p:nvPr/>
        </p:nvSpPr>
        <p:spPr>
          <a:xfrm>
            <a:off x="11342299" y="373634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66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AB09037-F11D-F005-BE8B-82B86BBF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69323"/>
          </a:xfrm>
        </p:spPr>
        <p:txBody>
          <a:bodyPr/>
          <a:lstStyle/>
          <a:p>
            <a:r>
              <a:rPr lang="de-AT" sz="3400" dirty="0"/>
              <a:t>Security </a:t>
            </a:r>
            <a:r>
              <a:rPr lang="de-AT" sz="3400" dirty="0" err="1"/>
              <a:t>of</a:t>
            </a:r>
            <a:r>
              <a:rPr lang="de-AT" sz="3400" dirty="0"/>
              <a:t> Closing Game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04451E7-FBBE-23C4-76C3-2902679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7E95CBD-6A6F-C89D-9B8C-1DC9B8275121}"/>
              </a:ext>
            </a:extLst>
          </p:cNvPr>
          <p:cNvSpPr txBox="1"/>
          <p:nvPr/>
        </p:nvSpPr>
        <p:spPr>
          <a:xfrm>
            <a:off x="716901" y="5807631"/>
            <a:ext cx="324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Arial Nova Light" panose="020B0304020202020204" pitchFamily="34" charset="0"/>
              </a:rPr>
              <a:t>Closing Game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F57BB11-8AA6-6C3C-D177-751F18C24256}"/>
              </a:ext>
            </a:extLst>
          </p:cNvPr>
          <p:cNvSpPr txBox="1"/>
          <p:nvPr/>
        </p:nvSpPr>
        <p:spPr>
          <a:xfrm>
            <a:off x="4946436" y="1476134"/>
            <a:ext cx="6470235" cy="170104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dirty="0" err="1">
                <a:latin typeface="Arial Nova Light" panose="020B0304020202020204" pitchFamily="34" charset="0"/>
              </a:rPr>
              <a:t>Is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there</a:t>
            </a:r>
            <a:r>
              <a:rPr lang="de-AT" sz="2400" dirty="0">
                <a:latin typeface="Arial Nova Light" panose="020B0304020202020204" pitchFamily="34" charset="0"/>
              </a:rPr>
              <a:t> an </a:t>
            </a:r>
            <a:r>
              <a:rPr lang="de-AT" sz="2400" b="1" dirty="0">
                <a:latin typeface="Arial Nova Light" panose="020B0304020202020204" pitchFamily="34" charset="0"/>
              </a:rPr>
              <a:t>honest </a:t>
            </a:r>
            <a:r>
              <a:rPr lang="de-AT" sz="2400" b="1" dirty="0" err="1">
                <a:latin typeface="Arial Nova Light" panose="020B0304020202020204" pitchFamily="34" charset="0"/>
              </a:rPr>
              <a:t>joint</a:t>
            </a:r>
            <a:r>
              <a:rPr lang="de-AT" sz="2400" b="1" dirty="0">
                <a:latin typeface="Arial Nova Light" panose="020B0304020202020204" pitchFamily="34" charset="0"/>
              </a:rPr>
              <a:t> </a:t>
            </a:r>
            <a:r>
              <a:rPr lang="de-AT" sz="2400" b="1" dirty="0" err="1">
                <a:latin typeface="Arial Nova Light" panose="020B0304020202020204" pitchFamily="34" charset="0"/>
              </a:rPr>
              <a:t>strategy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that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is</a:t>
            </a:r>
            <a:r>
              <a:rPr lang="de-AT" sz="2400" b="1" dirty="0">
                <a:latin typeface="Arial Nova Light" panose="020B0304020202020204" pitchFamily="34" charset="0"/>
              </a:rPr>
              <a:t> </a:t>
            </a:r>
            <a:r>
              <a:rPr lang="de-AT" sz="2400" dirty="0">
                <a:latin typeface="Arial Nova Light" panose="020B0304020202020204" pitchFamily="34" charset="0"/>
              </a:rPr>
              <a:t>…</a:t>
            </a: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dirty="0" err="1">
                <a:latin typeface="Arial Nova Light" panose="020B0304020202020204" pitchFamily="34" charset="0"/>
              </a:rPr>
              <a:t>incentive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compatible</a:t>
            </a:r>
            <a:r>
              <a:rPr lang="de-AT" sz="2400" dirty="0">
                <a:latin typeface="Arial Nova Light" panose="020B0304020202020204" pitchFamily="34" charset="0"/>
              </a:rPr>
              <a:t>?</a:t>
            </a: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dirty="0" err="1">
                <a:latin typeface="Arial Nova Light" panose="020B0304020202020204" pitchFamily="34" charset="0"/>
              </a:rPr>
              <a:t>Byzantine</a:t>
            </a:r>
            <a:r>
              <a:rPr lang="de-AT" sz="2400" dirty="0">
                <a:latin typeface="Arial Nova Light" panose="020B0304020202020204" pitchFamily="34" charset="0"/>
              </a:rPr>
              <a:t> fault tolerant?</a:t>
            </a:r>
          </a:p>
        </p:txBody>
      </p:sp>
      <p:pic>
        <p:nvPicPr>
          <p:cNvPr id="5" name="Grafik 4" descr="Mann, der einen Ordner trägt">
            <a:extLst>
              <a:ext uri="{FF2B5EF4-FFF2-40B4-BE49-F238E27FC236}">
                <a16:creationId xmlns:a16="http://schemas.microsoft.com/office/drawing/2014/main" id="{28C54259-91AE-2E8E-3708-A99D4969E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736723" y="4559184"/>
            <a:ext cx="1894590" cy="1635056"/>
          </a:xfrm>
          <a:prstGeom prst="rect">
            <a:avLst/>
          </a:prstGeom>
        </p:spPr>
      </p:pic>
      <p:pic>
        <p:nvPicPr>
          <p:cNvPr id="6" name="Grafik 5" descr="Frau mit langen gewellten Haaren">
            <a:extLst>
              <a:ext uri="{FF2B5EF4-FFF2-40B4-BE49-F238E27FC236}">
                <a16:creationId xmlns:a16="http://schemas.microsoft.com/office/drawing/2014/main" id="{FEDF6A78-A684-4EAD-15A1-BD4A1D3A0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9957851" y="3446427"/>
            <a:ext cx="1432778" cy="1547399"/>
          </a:xfrm>
          <a:prstGeom prst="rect">
            <a:avLst/>
          </a:prstGeom>
        </p:spPr>
      </p:pic>
      <p:pic>
        <p:nvPicPr>
          <p:cNvPr id="8" name="Grafik 7" descr="Ein verängstigtes Gesicht">
            <a:extLst>
              <a:ext uri="{FF2B5EF4-FFF2-40B4-BE49-F238E27FC236}">
                <a16:creationId xmlns:a16="http://schemas.microsoft.com/office/drawing/2014/main" id="{916DCD27-855A-EEEC-B677-4798AED9A2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9995049" y="3885755"/>
            <a:ext cx="733898" cy="8228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0E1BE1D-65E4-04D5-ED29-F31D7914B9C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16901" y="1533676"/>
            <a:ext cx="2854387" cy="4087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5B379237-EAA4-CFC8-E638-B070BE6EC7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854" y="1622862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F9FAC86B-83C7-D7CF-C07F-227505239A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930" y="1682393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Grafik 17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FA04B95E-9DAE-0A4D-115B-7005826DE9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2942" y="1741924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Grafik 21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6A97381E-AFCC-3E53-2728-BC64903953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1632" y="1831191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Grafik 23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DF9D5845-C247-9A22-4EC7-59068A08D1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8438" y="1909753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Grafik 25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64BA7D84-B9F6-38B1-E61A-AD939FDA89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20" y="1978357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Grafik 27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C9EBE344-B9EB-60B2-B5FB-FB2BF4CADC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8578" y="2069068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Grafik 29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EAF8C343-BE9A-4427-4FA1-552004AEE4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7673" y="2162412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FCBD4C9-4E87-A97C-516B-0F5C13112423}"/>
              </a:ext>
            </a:extLst>
          </p:cNvPr>
          <p:cNvSpPr txBox="1"/>
          <p:nvPr/>
        </p:nvSpPr>
        <p:spPr>
          <a:xfrm rot="20635664">
            <a:off x="468459" y="3579010"/>
            <a:ext cx="4559376" cy="4770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25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trillions</a:t>
            </a:r>
            <a:r>
              <a:rPr lang="de-AT" sz="25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de-AT" sz="25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of</a:t>
            </a:r>
            <a:r>
              <a:rPr lang="de-AT" sz="25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de-AT" sz="25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joint</a:t>
            </a:r>
            <a:r>
              <a:rPr lang="de-AT" sz="25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de-AT" sz="25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strategies</a:t>
            </a:r>
            <a:endParaRPr lang="de-AT" sz="25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0B8579B-5083-D200-0F6F-F7557A4EECC3}"/>
              </a:ext>
            </a:extLst>
          </p:cNvPr>
          <p:cNvSpPr txBox="1"/>
          <p:nvPr/>
        </p:nvSpPr>
        <p:spPr>
          <a:xfrm>
            <a:off x="4946436" y="1476194"/>
            <a:ext cx="6470235" cy="168533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dirty="0" err="1">
                <a:latin typeface="Arial Nova Light" panose="020B0304020202020204" pitchFamily="34" charset="0"/>
              </a:rPr>
              <a:t>Is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the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b="1" dirty="0">
                <a:latin typeface="Arial Nova Light" panose="020B0304020202020204" pitchFamily="34" charset="0"/>
              </a:rPr>
              <a:t>honest </a:t>
            </a:r>
            <a:r>
              <a:rPr lang="de-AT" sz="2400" b="1" dirty="0" err="1">
                <a:latin typeface="Arial Nova Light" panose="020B0304020202020204" pitchFamily="34" charset="0"/>
              </a:rPr>
              <a:t>behavior</a:t>
            </a:r>
            <a:r>
              <a:rPr lang="de-AT" sz="2400" b="1" dirty="0">
                <a:latin typeface="Arial Nova Light" panose="020B0304020202020204" pitchFamily="34" charset="0"/>
              </a:rPr>
              <a:t> </a:t>
            </a:r>
            <a:r>
              <a:rPr lang="de-AT" sz="2400" dirty="0">
                <a:latin typeface="Arial Nova Light" panose="020B0304020202020204" pitchFamily="34" charset="0"/>
              </a:rPr>
              <a:t>…</a:t>
            </a: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dirty="0" err="1">
                <a:latin typeface="Arial Nova Light" panose="020B0304020202020204" pitchFamily="34" charset="0"/>
              </a:rPr>
              <a:t>incentive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compatible</a:t>
            </a:r>
            <a:r>
              <a:rPr lang="de-AT" sz="2400" dirty="0">
                <a:latin typeface="Arial Nova Light" panose="020B0304020202020204" pitchFamily="34" charset="0"/>
              </a:rPr>
              <a:t>?</a:t>
            </a: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dirty="0" err="1">
                <a:latin typeface="Arial Nova Light" panose="020B0304020202020204" pitchFamily="34" charset="0"/>
              </a:rPr>
              <a:t>Byzantine</a:t>
            </a:r>
            <a:r>
              <a:rPr lang="de-AT" sz="2400" dirty="0">
                <a:latin typeface="Arial Nova Light" panose="020B0304020202020204" pitchFamily="34" charset="0"/>
              </a:rPr>
              <a:t> fault tolerant?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72391D75-FCCE-3DC6-CA38-A19BE2E568C2}"/>
              </a:ext>
            </a:extLst>
          </p:cNvPr>
          <p:cNvSpPr txBox="1">
            <a:spLocks/>
          </p:cNvSpPr>
          <p:nvPr/>
        </p:nvSpPr>
        <p:spPr>
          <a:xfrm>
            <a:off x="9124748" y="0"/>
            <a:ext cx="3067251" cy="681037"/>
          </a:xfrm>
          <a:prstGeom prst="rect">
            <a:avLst/>
          </a:prstGeom>
          <a:solidFill>
            <a:srgbClr val="C59A1F"/>
          </a:solidFill>
          <a:ln>
            <a:noFill/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Security </a:t>
            </a:r>
            <a:r>
              <a:rPr lang="de-AT" sz="1600" dirty="0" err="1">
                <a:latin typeface="Arial Nova Light" panose="020B0304020202020204" pitchFamily="34" charset="0"/>
              </a:rPr>
              <a:t>Reasoning</a:t>
            </a:r>
            <a:endParaRPr lang="de-AT" sz="1600" dirty="0">
              <a:latin typeface="Arial Nova Light" panose="020B030402020202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3500DB-63E1-5632-AF02-91B186234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DA6B9E6-645C-52C2-9638-955543893FA5}"/>
              </a:ext>
            </a:extLst>
          </p:cNvPr>
          <p:cNvSpPr txBox="1"/>
          <p:nvPr/>
        </p:nvSpPr>
        <p:spPr>
          <a:xfrm>
            <a:off x="11342299" y="373634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8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AB09037-F11D-F005-BE8B-82B86BBF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69323"/>
          </a:xfrm>
        </p:spPr>
        <p:txBody>
          <a:bodyPr/>
          <a:lstStyle/>
          <a:p>
            <a:r>
              <a:rPr lang="de-AT" sz="3400" dirty="0" err="1"/>
              <a:t>Automated</a:t>
            </a:r>
            <a:r>
              <a:rPr lang="de-AT" sz="3400" dirty="0"/>
              <a:t> </a:t>
            </a:r>
            <a:r>
              <a:rPr lang="de-AT" sz="3400" dirty="0" err="1"/>
              <a:t>Reasoning</a:t>
            </a:r>
            <a:endParaRPr lang="de-AT" sz="3400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04451E7-FBBE-23C4-76C3-2902679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2F49DF6-3B61-56EE-B7E1-009DAFA2837D}"/>
              </a:ext>
            </a:extLst>
          </p:cNvPr>
          <p:cNvSpPr txBox="1">
            <a:spLocks/>
          </p:cNvSpPr>
          <p:nvPr/>
        </p:nvSpPr>
        <p:spPr>
          <a:xfrm>
            <a:off x="784763" y="2936691"/>
            <a:ext cx="1865696" cy="477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game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32A0CB79-6D78-9DCD-BFBF-03059793A6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5431" y="3462058"/>
                <a:ext cx="1865696" cy="9283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𝛼</m:t>
                      </m:r>
                      <m:r>
                        <a:rPr lang="de-A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&gt;</m:t>
                      </m:r>
                      <m:r>
                        <a:rPr lang="de-A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𝜖</m:t>
                      </m:r>
                      <m:r>
                        <a:rPr lang="de-A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, </m:t>
                      </m:r>
                      <m:r>
                        <a:rPr lang="de-A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𝜖</m:t>
                      </m:r>
                      <m:r>
                        <a:rPr lang="de-A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&gt;</m:t>
                      </m:r>
                      <m:r>
                        <a:rPr lang="de-A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𝜌</m:t>
                      </m:r>
                      <m:r>
                        <a:rPr lang="de-A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, …</m:t>
                      </m:r>
                    </m:oMath>
                  </m:oMathPara>
                </a14:m>
                <a:endParaRPr lang="de-AT" sz="1600" b="0" dirty="0">
                  <a:solidFill>
                    <a:schemeClr val="tx1"/>
                  </a:solidFill>
                  <a:latin typeface="Arial Nova Light" panose="020B0304020202020204" pitchFamily="34" charset="0"/>
                  <a:ea typeface="Roboto Light" panose="02000000000000000000" pitchFamily="2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US" sz="1600" dirty="0">
                    <a:solidFill>
                      <a:schemeClr val="tx1"/>
                    </a:solidFill>
                    <a:latin typeface="Arial Nova Light" panose="020B0304020202020204" pitchFamily="34" charset="0"/>
                    <a:ea typeface="Roboto Light" panose="02000000000000000000" pitchFamily="2" charset="0"/>
                  </a:rPr>
                  <a:t>initial constraints</a:t>
                </a:r>
                <a:endParaRPr lang="de-AT" sz="1600" dirty="0">
                  <a:solidFill>
                    <a:schemeClr val="tx1"/>
                  </a:solidFill>
                  <a:latin typeface="Arial Nova Light" panose="020B0304020202020204" pitchFamily="34" charset="0"/>
                  <a:ea typeface="Roboto Light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32A0CB79-6D78-9DCD-BFBF-03059793A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31" y="3462058"/>
                <a:ext cx="1865696" cy="9283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39A5A53F-AB29-AC58-8FAD-C4B905E811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104" y="4383828"/>
                <a:ext cx="1865696" cy="82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(</m:t>
                      </m:r>
                      <m:sSub>
                        <m:sSubPr>
                          <m:ctrlPr>
                            <a:rPr lang="de-A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de-A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Light" panose="02000000000000000000" pitchFamily="2" charset="0"/>
                            </a:rPr>
                            <m:t>𝐶</m:t>
                          </m:r>
                        </m:e>
                        <m:sub>
                          <m:r>
                            <a:rPr lang="de-A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Roboto Light" panose="02000000000000000000" pitchFamily="2" charset="0"/>
                            </a:rPr>
                            <m:t>h</m:t>
                          </m:r>
                        </m:sub>
                      </m:sSub>
                      <m:r>
                        <a:rPr lang="de-A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, </m:t>
                      </m:r>
                      <m:r>
                        <a:rPr lang="de-A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𝑆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Roboto Light" panose="02000000000000000000" pitchFamily="2" charset="0"/>
                        </a:rPr>
                        <m:t>)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  <a:latin typeface="Arial Nova Light" panose="020B0304020202020204" pitchFamily="34" charset="0"/>
                  <a:ea typeface="Roboto Light" panose="02000000000000000000" pitchFamily="2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US" sz="1600" dirty="0">
                    <a:solidFill>
                      <a:schemeClr val="tx1"/>
                    </a:solidFill>
                    <a:latin typeface="Arial Nova Light" panose="020B0304020202020204" pitchFamily="34" charset="0"/>
                    <a:ea typeface="Roboto Light" panose="02000000000000000000" pitchFamily="2" charset="0"/>
                  </a:rPr>
                  <a:t>honest behavior</a:t>
                </a:r>
                <a:endParaRPr lang="de-AT" sz="1600" dirty="0">
                  <a:solidFill>
                    <a:schemeClr val="tx1"/>
                  </a:solidFill>
                  <a:latin typeface="Arial Nova Light" panose="020B0304020202020204" pitchFamily="34" charset="0"/>
                  <a:ea typeface="Roboto Light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39A5A53F-AB29-AC58-8FAD-C4B905E81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04" y="4383828"/>
                <a:ext cx="1865696" cy="8237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Geschweifte Klammer rechts 12">
            <a:extLst>
              <a:ext uri="{FF2B5EF4-FFF2-40B4-BE49-F238E27FC236}">
                <a16:creationId xmlns:a16="http://schemas.microsoft.com/office/drawing/2014/main" id="{55221F48-157E-E269-B200-08C819A370A2}"/>
              </a:ext>
            </a:extLst>
          </p:cNvPr>
          <p:cNvSpPr/>
          <p:nvPr/>
        </p:nvSpPr>
        <p:spPr>
          <a:xfrm>
            <a:off x="2362740" y="1650444"/>
            <a:ext cx="580324" cy="4307591"/>
          </a:xfrm>
          <a:prstGeom prst="rightBrace">
            <a:avLst>
              <a:gd name="adj1" fmla="val 13309"/>
              <a:gd name="adj2" fmla="val 5019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440534E-AFB5-4AB1-D55B-0DF6C235FB41}"/>
              </a:ext>
            </a:extLst>
          </p:cNvPr>
          <p:cNvCxnSpPr>
            <a:cxnSpLocks/>
          </p:cNvCxnSpPr>
          <p:nvPr/>
        </p:nvCxnSpPr>
        <p:spPr>
          <a:xfrm>
            <a:off x="2980558" y="3794068"/>
            <a:ext cx="403404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904C4E7B-B82E-2906-5A9D-5BB89CFF76DD}"/>
              </a:ext>
            </a:extLst>
          </p:cNvPr>
          <p:cNvSpPr txBox="1">
            <a:spLocks/>
          </p:cNvSpPr>
          <p:nvPr/>
        </p:nvSpPr>
        <p:spPr>
          <a:xfrm>
            <a:off x="3540308" y="4894454"/>
            <a:ext cx="1865696" cy="5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SMT constraints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7BBB8E7-2BCD-410C-0E30-311459378DE5}"/>
              </a:ext>
            </a:extLst>
          </p:cNvPr>
          <p:cNvSpPr txBox="1">
            <a:spLocks/>
          </p:cNvSpPr>
          <p:nvPr/>
        </p:nvSpPr>
        <p:spPr>
          <a:xfrm>
            <a:off x="5498522" y="4644174"/>
            <a:ext cx="1865696" cy="477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SMT solver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43E7CE0E-977B-2D88-A967-AEBEE1AADC52}"/>
              </a:ext>
            </a:extLst>
          </p:cNvPr>
          <p:cNvCxnSpPr/>
          <p:nvPr/>
        </p:nvCxnSpPr>
        <p:spPr>
          <a:xfrm>
            <a:off x="5450750" y="3790323"/>
            <a:ext cx="61976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601110E-2651-5DC6-7682-F6C3D337F9A4}"/>
              </a:ext>
            </a:extLst>
          </p:cNvPr>
          <p:cNvCxnSpPr>
            <a:cxnSpLocks/>
          </p:cNvCxnSpPr>
          <p:nvPr/>
        </p:nvCxnSpPr>
        <p:spPr>
          <a:xfrm flipV="1">
            <a:off x="6901747" y="2985847"/>
            <a:ext cx="1133444" cy="63626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nhaltsplatzhalter 2">
            <a:extLst>
              <a:ext uri="{FF2B5EF4-FFF2-40B4-BE49-F238E27FC236}">
                <a16:creationId xmlns:a16="http://schemas.microsoft.com/office/drawing/2014/main" id="{0A30AC8E-D62C-0E5E-DF0C-9449C000EE34}"/>
              </a:ext>
            </a:extLst>
          </p:cNvPr>
          <p:cNvSpPr txBox="1">
            <a:spLocks/>
          </p:cNvSpPr>
          <p:nvPr/>
        </p:nvSpPr>
        <p:spPr>
          <a:xfrm>
            <a:off x="748598" y="5355571"/>
            <a:ext cx="1865696" cy="823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BFT</a:t>
            </a:r>
            <a:b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</a:b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security property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958DDC-C13D-A6F6-9C5B-7168305FC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794" y="1664458"/>
            <a:ext cx="759740" cy="1015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EBDECB1-E73D-9569-B13B-EB5E2EDAC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204" y="1675523"/>
            <a:ext cx="796838" cy="1014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E68B1A0-4A59-0096-4A03-BA1BA25F1E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639" y="1693834"/>
            <a:ext cx="829070" cy="10487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57D9EE2-E392-4A40-343B-09D1B76FEB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6963" y="1713908"/>
            <a:ext cx="851003" cy="1113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1B22030-A73E-5BF6-FA12-94E83B2104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27"/>
          <a:stretch/>
        </p:blipFill>
        <p:spPr>
          <a:xfrm>
            <a:off x="1214880" y="1737204"/>
            <a:ext cx="888529" cy="1110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4473181-FB7D-34F2-7470-82860680E7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0202" y="1755764"/>
            <a:ext cx="869188" cy="1112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0A1CCAA-0DF2-DF45-2D78-E9DA2BC901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9077" y="1784801"/>
            <a:ext cx="899403" cy="1117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738E51F-44A4-5C30-55AA-0E4E888173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6435" y="1806437"/>
            <a:ext cx="909689" cy="1123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Grafik 29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8F506267-81F6-23EE-FA64-A031A0A233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3732" y="1827771"/>
            <a:ext cx="880138" cy="116405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6CF62DFC-96E6-6215-8227-86CB4D5F0ACD}"/>
              </a:ext>
            </a:extLst>
          </p:cNvPr>
          <p:cNvCxnSpPr>
            <a:cxnSpLocks/>
          </p:cNvCxnSpPr>
          <p:nvPr/>
        </p:nvCxnSpPr>
        <p:spPr>
          <a:xfrm>
            <a:off x="8880280" y="4721066"/>
            <a:ext cx="930373" cy="50199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platzhalter 14">
            <a:extLst>
              <a:ext uri="{FF2B5EF4-FFF2-40B4-BE49-F238E27FC236}">
                <a16:creationId xmlns:a16="http://schemas.microsoft.com/office/drawing/2014/main" id="{1A446CE5-7F0C-722D-1FCB-7987CD9D5960}"/>
              </a:ext>
            </a:extLst>
          </p:cNvPr>
          <p:cNvSpPr txBox="1">
            <a:spLocks/>
          </p:cNvSpPr>
          <p:nvPr/>
        </p:nvSpPr>
        <p:spPr>
          <a:xfrm>
            <a:off x="9124748" y="0"/>
            <a:ext cx="3067251" cy="6810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AT" sz="1600" dirty="0" err="1">
                <a:latin typeface="Arial Nova Light" panose="020B0304020202020204" pitchFamily="34" charset="0"/>
              </a:rPr>
              <a:t>CheckMate</a:t>
            </a:r>
            <a:endParaRPr lang="de-AT" sz="1600" dirty="0">
              <a:latin typeface="Arial Nova Light" panose="020B0304020202020204" pitchFamily="34" charset="0"/>
            </a:endParaRPr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2E34611D-A90A-3D5B-140C-9F05E191D824}"/>
              </a:ext>
            </a:extLst>
          </p:cNvPr>
          <p:cNvCxnSpPr>
            <a:cxnSpLocks/>
          </p:cNvCxnSpPr>
          <p:nvPr/>
        </p:nvCxnSpPr>
        <p:spPr>
          <a:xfrm>
            <a:off x="6880336" y="4091630"/>
            <a:ext cx="1133444" cy="50199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27CF299F-9157-4769-57F6-96DA71C702B7}"/>
              </a:ext>
            </a:extLst>
          </p:cNvPr>
          <p:cNvCxnSpPr>
            <a:cxnSpLocks/>
          </p:cNvCxnSpPr>
          <p:nvPr/>
        </p:nvCxnSpPr>
        <p:spPr>
          <a:xfrm flipV="1">
            <a:off x="8899699" y="2262909"/>
            <a:ext cx="960129" cy="47962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 descr="Dokument Silhouette">
            <a:extLst>
              <a:ext uri="{FF2B5EF4-FFF2-40B4-BE49-F238E27FC236}">
                <a16:creationId xmlns:a16="http://schemas.microsoft.com/office/drawing/2014/main" id="{61C64AD2-2C9B-E57C-29E9-48FD7B4B0C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59828" y="1808025"/>
            <a:ext cx="914400" cy="914400"/>
          </a:xfrm>
          <a:prstGeom prst="rect">
            <a:avLst/>
          </a:prstGeom>
        </p:spPr>
      </p:pic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DEE226EB-10C8-7003-32AF-ADE93046258D}"/>
              </a:ext>
            </a:extLst>
          </p:cNvPr>
          <p:cNvSpPr txBox="1">
            <a:spLocks/>
          </p:cNvSpPr>
          <p:nvPr/>
        </p:nvSpPr>
        <p:spPr>
          <a:xfrm>
            <a:off x="9272548" y="2730541"/>
            <a:ext cx="2010504" cy="477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strategy extraction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38" name="Grafik 37" descr="Teufesgesichtskontur Silhouette">
            <a:extLst>
              <a:ext uri="{FF2B5EF4-FFF2-40B4-BE49-F238E27FC236}">
                <a16:creationId xmlns:a16="http://schemas.microsoft.com/office/drawing/2014/main" id="{28C03B94-D4A6-0A70-3296-839D64BB4F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59828" y="4989184"/>
            <a:ext cx="914400" cy="914400"/>
          </a:xfrm>
          <a:prstGeom prst="rect">
            <a:avLst/>
          </a:prstGeom>
        </p:spPr>
      </p:pic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3AC42476-A88F-33CB-609F-EC1BC53062FC}"/>
              </a:ext>
            </a:extLst>
          </p:cNvPr>
          <p:cNvSpPr txBox="1">
            <a:spLocks/>
          </p:cNvSpPr>
          <p:nvPr/>
        </p:nvSpPr>
        <p:spPr>
          <a:xfrm>
            <a:off x="8988271" y="5917904"/>
            <a:ext cx="2657513" cy="477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counterexample generation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D01CA04B-2B96-552F-B356-4150232C7234}"/>
              </a:ext>
            </a:extLst>
          </p:cNvPr>
          <p:cNvCxnSpPr>
            <a:cxnSpLocks/>
          </p:cNvCxnSpPr>
          <p:nvPr/>
        </p:nvCxnSpPr>
        <p:spPr>
          <a:xfrm flipV="1">
            <a:off x="8880280" y="3932567"/>
            <a:ext cx="948980" cy="50199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fik 47" descr="Anfangen Silhouette">
            <a:extLst>
              <a:ext uri="{FF2B5EF4-FFF2-40B4-BE49-F238E27FC236}">
                <a16:creationId xmlns:a16="http://schemas.microsoft.com/office/drawing/2014/main" id="{7FDAAE7C-16AE-E73D-7392-399BA792EA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59828" y="3424494"/>
            <a:ext cx="914400" cy="914400"/>
          </a:xfrm>
          <a:prstGeom prst="rect">
            <a:avLst/>
          </a:prstGeom>
        </p:spPr>
      </p:pic>
      <p:sp>
        <p:nvSpPr>
          <p:cNvPr id="52" name="Inhaltsplatzhalter 2">
            <a:extLst>
              <a:ext uri="{FF2B5EF4-FFF2-40B4-BE49-F238E27FC236}">
                <a16:creationId xmlns:a16="http://schemas.microsoft.com/office/drawing/2014/main" id="{125695E6-D6A4-4771-EF98-E06E4CCD4566}"/>
              </a:ext>
            </a:extLst>
          </p:cNvPr>
          <p:cNvSpPr txBox="1">
            <a:spLocks/>
          </p:cNvSpPr>
          <p:nvPr/>
        </p:nvSpPr>
        <p:spPr>
          <a:xfrm>
            <a:off x="9237885" y="4243336"/>
            <a:ext cx="2335279" cy="477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precondition generation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9E8B415-D6A9-5E95-03D2-D733B3417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31CBEBC-F8A8-2889-C27F-521810519E93}"/>
              </a:ext>
            </a:extLst>
          </p:cNvPr>
          <p:cNvSpPr txBox="1"/>
          <p:nvPr/>
        </p:nvSpPr>
        <p:spPr>
          <a:xfrm>
            <a:off x="11324454" y="374206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[CCS23]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6" name="Rechteck: gefaltete Ecke 15">
            <a:extLst>
              <a:ext uri="{FF2B5EF4-FFF2-40B4-BE49-F238E27FC236}">
                <a16:creationId xmlns:a16="http://schemas.microsoft.com/office/drawing/2014/main" id="{A40F58BE-FE75-4306-A4FA-843202738231}"/>
              </a:ext>
            </a:extLst>
          </p:cNvPr>
          <p:cNvSpPr/>
          <p:nvPr/>
        </p:nvSpPr>
        <p:spPr>
          <a:xfrm>
            <a:off x="3400026" y="2262909"/>
            <a:ext cx="2005978" cy="2503650"/>
          </a:xfrm>
          <a:prstGeom prst="foldedCorner">
            <a:avLst>
              <a:gd name="adj" fmla="val 101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3D533269-B521-505A-536C-580C56AF0B53}"/>
                  </a:ext>
                </a:extLst>
              </p:cNvPr>
              <p:cNvSpPr txBox="1"/>
              <p:nvPr/>
            </p:nvSpPr>
            <p:spPr>
              <a:xfrm>
                <a:off x="3400026" y="2430110"/>
                <a:ext cx="2005978" cy="2245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∧ </m:t>
                      </m:r>
                    </m:oMath>
                  </m:oMathPara>
                </a14:m>
                <a:endParaRPr lang="de-AT" sz="1400" dirty="0">
                  <a:latin typeface="Arial Nova Light" panose="020B03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¬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¬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1400" b="0" i="1" dirty="0">
                  <a:latin typeface="Arial Nova Light" panose="020B03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¬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∨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¬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1400" b="0" i="1" dirty="0">
                  <a:latin typeface="Arial Nova Light" panose="020B03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¬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∨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¬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1400" b="0" i="1" dirty="0">
                  <a:latin typeface="Arial Nova Light" panose="020B03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¬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∨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¬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1400" i="1" dirty="0">
                  <a:latin typeface="Arial Nova Light" panose="020B03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¬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∨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¬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1400" i="1" dirty="0">
                  <a:latin typeface="Arial Nova Light" panose="020B03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¬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∨</m:t>
                          </m:r>
                          <m:sSubSup>
                            <m:sSubSupPr>
                              <m:ctrlPr>
                                <a:rPr lang="de-AT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¬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sup>
                          </m:sSubSup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1400" i="1" dirty="0">
                  <a:latin typeface="Arial Nova Light" panose="020B03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 b="0" i="1" dirty="0">
                  <a:latin typeface="Arial Nova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3D533269-B521-505A-536C-580C56AF0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026" y="2430110"/>
                <a:ext cx="2005978" cy="224542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fik 24" descr="Zahnräder mit einfarbiger Füllung">
            <a:extLst>
              <a:ext uri="{FF2B5EF4-FFF2-40B4-BE49-F238E27FC236}">
                <a16:creationId xmlns:a16="http://schemas.microsoft.com/office/drawing/2014/main" id="{DB94167E-80AF-80F4-448D-DB209B5B97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892751" y="3398167"/>
            <a:ext cx="1026711" cy="1026711"/>
          </a:xfrm>
          <a:prstGeom prst="rect">
            <a:avLst/>
          </a:prstGeom>
        </p:spPr>
      </p:pic>
      <p:pic>
        <p:nvPicPr>
          <p:cNvPr id="41" name="Grafik 40" descr="Schildkreuz Silhouette">
            <a:extLst>
              <a:ext uri="{FF2B5EF4-FFF2-40B4-BE49-F238E27FC236}">
                <a16:creationId xmlns:a16="http://schemas.microsoft.com/office/drawing/2014/main" id="{D61604A6-141C-273B-FD5E-B3EEBEECAA6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987335" y="4260970"/>
            <a:ext cx="914400" cy="914400"/>
          </a:xfrm>
          <a:prstGeom prst="rect">
            <a:avLst/>
          </a:prstGeom>
        </p:spPr>
      </p:pic>
      <p:pic>
        <p:nvPicPr>
          <p:cNvPr id="43" name="Grafik 42" descr="Schild Häkchen Silhouette">
            <a:extLst>
              <a:ext uri="{FF2B5EF4-FFF2-40B4-BE49-F238E27FC236}">
                <a16:creationId xmlns:a16="http://schemas.microsoft.com/office/drawing/2014/main" id="{A1019823-7106-485C-12F6-88495C0819A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936594" y="2319849"/>
            <a:ext cx="914400" cy="914400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DC53C4F0-FF01-F0A3-4CD0-14C2387DD955}"/>
              </a:ext>
            </a:extLst>
          </p:cNvPr>
          <p:cNvSpPr txBox="1"/>
          <p:nvPr/>
        </p:nvSpPr>
        <p:spPr>
          <a:xfrm>
            <a:off x="7199000" y="3175556"/>
            <a:ext cx="2418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 err="1">
                <a:latin typeface="Arial Nova Light" panose="020B0304020202020204" pitchFamily="34" charset="0"/>
                <a:ea typeface="Roboto Light" panose="02000000000000000000" pitchFamily="2" charset="0"/>
              </a:rPr>
              <a:t>secure</a:t>
            </a:r>
            <a:endParaRPr lang="de-AT" sz="1600" dirty="0"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3C387B3-F752-FF94-165A-E5B24398B53A}"/>
              </a:ext>
            </a:extLst>
          </p:cNvPr>
          <p:cNvSpPr txBox="1"/>
          <p:nvPr/>
        </p:nvSpPr>
        <p:spPr>
          <a:xfrm>
            <a:off x="7277202" y="5072886"/>
            <a:ext cx="2418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Arial Nova Light" panose="020B0304020202020204" pitchFamily="34" charset="0"/>
                <a:ea typeface="Roboto Light" panose="02000000000000000000" pitchFamily="2" charset="0"/>
              </a:rPr>
              <a:t>not</a:t>
            </a:r>
            <a:r>
              <a:rPr lang="de-AT" sz="22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  <a:ea typeface="Roboto Light" panose="02000000000000000000" pitchFamily="2" charset="0"/>
              </a:rPr>
              <a:t>secure</a:t>
            </a:r>
            <a:endParaRPr lang="de-AT" sz="1600" dirty="0"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CDEAC1C-E035-82E7-F4DD-B940F8FCB23F}"/>
              </a:ext>
            </a:extLst>
          </p:cNvPr>
          <p:cNvSpPr txBox="1"/>
          <p:nvPr/>
        </p:nvSpPr>
        <p:spPr>
          <a:xfrm rot="20601037">
            <a:off x="1827008" y="3253334"/>
            <a:ext cx="8073333" cy="70788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sound</a:t>
            </a:r>
            <a:r>
              <a:rPr lang="de-AT" sz="4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 and </a:t>
            </a:r>
            <a:r>
              <a:rPr lang="de-AT" sz="40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complete</a:t>
            </a:r>
            <a:endParaRPr lang="de-AT" sz="40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0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52" grpId="0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AB09037-F11D-F005-BE8B-82B86BBF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69323"/>
          </a:xfrm>
        </p:spPr>
        <p:txBody>
          <a:bodyPr/>
          <a:lstStyle/>
          <a:p>
            <a:r>
              <a:rPr lang="de-AT" sz="3400" dirty="0"/>
              <a:t>Security </a:t>
            </a:r>
            <a:r>
              <a:rPr lang="de-AT" sz="3400" dirty="0" err="1"/>
              <a:t>of</a:t>
            </a:r>
            <a:r>
              <a:rPr lang="de-AT" sz="3400" dirty="0"/>
              <a:t> Closing Game (Revisited)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04451E7-FBBE-23C4-76C3-2902679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7E95CBD-6A6F-C89D-9B8C-1DC9B8275121}"/>
              </a:ext>
            </a:extLst>
          </p:cNvPr>
          <p:cNvSpPr txBox="1"/>
          <p:nvPr/>
        </p:nvSpPr>
        <p:spPr>
          <a:xfrm>
            <a:off x="716901" y="5807631"/>
            <a:ext cx="324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Arial Nova Light" panose="020B0304020202020204" pitchFamily="34" charset="0"/>
              </a:rPr>
              <a:t>Closing Game</a:t>
            </a:r>
          </a:p>
        </p:txBody>
      </p:sp>
      <p:pic>
        <p:nvPicPr>
          <p:cNvPr id="5" name="Grafik 4" descr="Ein Mann, der einen Laptop trägt">
            <a:extLst>
              <a:ext uri="{FF2B5EF4-FFF2-40B4-BE49-F238E27FC236}">
                <a16:creationId xmlns:a16="http://schemas.microsoft.com/office/drawing/2014/main" id="{921505D0-E7BC-4D80-AFEC-BC84F3908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106705" y="4566702"/>
            <a:ext cx="2308122" cy="1638022"/>
          </a:xfrm>
          <a:prstGeom prst="rect">
            <a:avLst/>
          </a:prstGeom>
        </p:spPr>
      </p:pic>
      <p:pic>
        <p:nvPicPr>
          <p:cNvPr id="3" name="Grafik 2" descr="Frau mit langen gewellten Haaren">
            <a:extLst>
              <a:ext uri="{FF2B5EF4-FFF2-40B4-BE49-F238E27FC236}">
                <a16:creationId xmlns:a16="http://schemas.microsoft.com/office/drawing/2014/main" id="{4824C9AE-36E6-530A-9E7E-CDD7B5A58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9923475" y="3429000"/>
            <a:ext cx="1432778" cy="1547399"/>
          </a:xfrm>
          <a:prstGeom prst="rect">
            <a:avLst/>
          </a:prstGeom>
        </p:spPr>
      </p:pic>
      <p:pic>
        <p:nvPicPr>
          <p:cNvPr id="6" name="Grafik 5" descr="Lächelndes Gesicht mit Zähnen">
            <a:extLst>
              <a:ext uri="{FF2B5EF4-FFF2-40B4-BE49-F238E27FC236}">
                <a16:creationId xmlns:a16="http://schemas.microsoft.com/office/drawing/2014/main" id="{A2304E53-C8B2-9EB6-92E0-6620E1954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9985622" y="3887515"/>
            <a:ext cx="692873" cy="757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503B196-A320-8569-0D51-85D91DFDA4B9}"/>
              </a:ext>
            </a:extLst>
          </p:cNvPr>
          <p:cNvSpPr txBox="1"/>
          <p:nvPr/>
        </p:nvSpPr>
        <p:spPr>
          <a:xfrm>
            <a:off x="5268318" y="3854763"/>
            <a:ext cx="4325047" cy="5930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dirty="0">
                <a:latin typeface="Arial Nova Light" panose="020B0304020202020204" pitchFamily="34" charset="0"/>
              </a:rPr>
              <a:t>30 </a:t>
            </a:r>
            <a:r>
              <a:rPr lang="de-AT" sz="2400" dirty="0" err="1">
                <a:latin typeface="Arial Nova Light" panose="020B0304020202020204" pitchFamily="34" charset="0"/>
              </a:rPr>
              <a:t>seconds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execution</a:t>
            </a:r>
            <a:r>
              <a:rPr lang="de-AT" sz="2400" dirty="0">
                <a:latin typeface="Arial Nova Light" panose="020B0304020202020204" pitchFamily="34" charset="0"/>
              </a:rPr>
              <a:t> time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0FF2680-2333-7798-61FF-C96AF7C48C6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16901" y="1533676"/>
            <a:ext cx="2854387" cy="4087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0F645D82-B468-5CBC-75AF-3FC3EB94A6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854" y="1622862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616EEC92-3F1F-D328-8B61-C45EFC781D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930" y="1682393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Grafik 17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C32A14A9-32B9-5B75-F9C1-981B00484F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2942" y="1741924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Grafik 19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93C20EFE-11FC-F4A9-0A39-AE99567BEC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1632" y="1831191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Grafik 21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CB09D72A-91C9-BCD0-30C1-0564E890D2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8438" y="1909753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Grafik 23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AFCE32A7-6F26-5167-C773-C7B5ABF97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20" y="1978357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Grafik 25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B9D40F0F-8A0F-684B-09A5-D665F0E3E4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8578" y="2069068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Grafik 27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133AEEC4-6D59-CC32-A4B0-8C7028425D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7673" y="2162412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33FC4C11-C6E6-A773-A92F-5D559ADF811E}"/>
              </a:ext>
            </a:extLst>
          </p:cNvPr>
          <p:cNvSpPr txBox="1"/>
          <p:nvPr/>
        </p:nvSpPr>
        <p:spPr>
          <a:xfrm>
            <a:off x="4946436" y="1476194"/>
            <a:ext cx="6470235" cy="170104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dirty="0" err="1">
                <a:latin typeface="Arial Nova Light" panose="020B0304020202020204" pitchFamily="34" charset="0"/>
              </a:rPr>
              <a:t>Is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the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b="1" dirty="0">
                <a:latin typeface="Arial Nova Light" panose="020B0304020202020204" pitchFamily="34" charset="0"/>
              </a:rPr>
              <a:t>honest </a:t>
            </a:r>
            <a:r>
              <a:rPr lang="de-AT" sz="2400" b="1" dirty="0" err="1">
                <a:latin typeface="Arial Nova Light" panose="020B0304020202020204" pitchFamily="34" charset="0"/>
              </a:rPr>
              <a:t>behavior</a:t>
            </a:r>
            <a:r>
              <a:rPr lang="de-AT" sz="2400" b="1" dirty="0">
                <a:latin typeface="Arial Nova Light" panose="020B0304020202020204" pitchFamily="34" charset="0"/>
              </a:rPr>
              <a:t> </a:t>
            </a:r>
            <a:r>
              <a:rPr lang="de-AT" sz="2400" dirty="0">
                <a:latin typeface="Arial Nova Light" panose="020B0304020202020204" pitchFamily="34" charset="0"/>
              </a:rPr>
              <a:t>…</a:t>
            </a: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dirty="0" err="1">
                <a:latin typeface="Arial Nova Light" panose="020B0304020202020204" pitchFamily="34" charset="0"/>
              </a:rPr>
              <a:t>incentive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compatible</a:t>
            </a:r>
            <a:r>
              <a:rPr lang="de-AT" sz="2400" dirty="0">
                <a:latin typeface="Arial Nova Light" panose="020B0304020202020204" pitchFamily="34" charset="0"/>
              </a:rPr>
              <a:t>?</a:t>
            </a: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dirty="0" err="1">
                <a:latin typeface="Arial Nova Light" panose="020B0304020202020204" pitchFamily="34" charset="0"/>
              </a:rPr>
              <a:t>Byzantine</a:t>
            </a:r>
            <a:r>
              <a:rPr lang="de-AT" sz="2400" dirty="0">
                <a:latin typeface="Arial Nova Light" panose="020B0304020202020204" pitchFamily="34" charset="0"/>
              </a:rPr>
              <a:t> fault tolerant?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7EF6C86-9F41-925D-348D-23F59E3DF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E076787-DBF7-CD7C-73C6-9852259555A3}"/>
              </a:ext>
            </a:extLst>
          </p:cNvPr>
          <p:cNvSpPr txBox="1"/>
          <p:nvPr/>
        </p:nvSpPr>
        <p:spPr>
          <a:xfrm>
            <a:off x="10969445" y="36516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[CCS23]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AFC44F2-72AC-E65E-089F-9EAA1E17E9FB}"/>
              </a:ext>
            </a:extLst>
          </p:cNvPr>
          <p:cNvSpPr txBox="1"/>
          <p:nvPr/>
        </p:nvSpPr>
        <p:spPr>
          <a:xfrm>
            <a:off x="8383812" y="4312226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 Nova Light" panose="020B0304020202020204" pitchFamily="34" charset="0"/>
              </a:rPr>
              <a:t>[LPAR24]</a:t>
            </a:r>
            <a:endParaRPr lang="de-AT" sz="1600" dirty="0">
              <a:solidFill>
                <a:srgbClr val="C00000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AEEFE56-53BD-812B-D135-3B17F8FB7414}"/>
              </a:ext>
            </a:extLst>
          </p:cNvPr>
          <p:cNvSpPr txBox="1"/>
          <p:nvPr/>
        </p:nvSpPr>
        <p:spPr>
          <a:xfrm>
            <a:off x="8394286" y="4312226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 Nova Light" panose="020B0304020202020204" pitchFamily="34" charset="0"/>
              </a:rPr>
              <a:t>[CCS23]</a:t>
            </a:r>
            <a:endParaRPr lang="de-AT" sz="1600" dirty="0">
              <a:solidFill>
                <a:srgbClr val="C00000"/>
              </a:solidFill>
              <a:latin typeface="Arial Nova Light" panose="020B0304020202020204" pitchFamily="34" charset="0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C19761FB-99AC-8F8E-DE4E-17A08E9B8C30}"/>
              </a:ext>
            </a:extLst>
          </p:cNvPr>
          <p:cNvCxnSpPr>
            <a:cxnSpLocks/>
          </p:cNvCxnSpPr>
          <p:nvPr/>
        </p:nvCxnSpPr>
        <p:spPr>
          <a:xfrm>
            <a:off x="4719758" y="4216771"/>
            <a:ext cx="48245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83123641-C63F-EDF7-DC62-698967A3A353}"/>
              </a:ext>
            </a:extLst>
          </p:cNvPr>
          <p:cNvSpPr txBox="1"/>
          <p:nvPr/>
        </p:nvSpPr>
        <p:spPr>
          <a:xfrm>
            <a:off x="5191188" y="3861009"/>
            <a:ext cx="4935110" cy="57733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dirty="0">
                <a:latin typeface="Arial Nova Light" panose="020B0304020202020204" pitchFamily="34" charset="0"/>
              </a:rPr>
              <a:t>0.3 </a:t>
            </a:r>
            <a:r>
              <a:rPr lang="de-AT" sz="2400" dirty="0" err="1">
                <a:latin typeface="Arial Nova Light" panose="020B0304020202020204" pitchFamily="34" charset="0"/>
              </a:rPr>
              <a:t>seconds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execution</a:t>
            </a:r>
            <a:r>
              <a:rPr lang="de-AT" sz="2400" dirty="0">
                <a:latin typeface="Arial Nova Light" panose="020B0304020202020204" pitchFamily="34" charset="0"/>
              </a:rPr>
              <a:t> time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5D9911F-8D9E-1011-59EE-95D4CEFFD33D}"/>
              </a:ext>
            </a:extLst>
          </p:cNvPr>
          <p:cNvSpPr txBox="1"/>
          <p:nvPr/>
        </p:nvSpPr>
        <p:spPr>
          <a:xfrm>
            <a:off x="10969445" y="98357"/>
            <a:ext cx="92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[LPAR24]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4CCA3F5-3695-6B39-CA14-18A897DA2B1F}"/>
              </a:ext>
            </a:extLst>
          </p:cNvPr>
          <p:cNvSpPr txBox="1">
            <a:spLocks/>
          </p:cNvSpPr>
          <p:nvPr/>
        </p:nvSpPr>
        <p:spPr>
          <a:xfrm>
            <a:off x="9124748" y="-9728"/>
            <a:ext cx="3067251" cy="681037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AT" sz="1600" dirty="0" err="1">
                <a:latin typeface="Arial Nova Light" panose="020B0304020202020204" pitchFamily="34" charset="0"/>
              </a:rPr>
              <a:t>CheckMate</a:t>
            </a:r>
            <a:endParaRPr lang="de-AT" sz="1600" dirty="0">
              <a:latin typeface="Arial Nova Light" panose="020B03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07ED700-D560-BA3F-89EC-99D89AB6FA61}"/>
              </a:ext>
            </a:extLst>
          </p:cNvPr>
          <p:cNvSpPr txBox="1"/>
          <p:nvPr/>
        </p:nvSpPr>
        <p:spPr>
          <a:xfrm>
            <a:off x="11324454" y="374206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[CCS23]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8D018BA-FC6C-2F38-D3C3-9766698F49F4}"/>
              </a:ext>
            </a:extLst>
          </p:cNvPr>
          <p:cNvSpPr txBox="1"/>
          <p:nvPr/>
        </p:nvSpPr>
        <p:spPr>
          <a:xfrm>
            <a:off x="11251456" y="5140"/>
            <a:ext cx="92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[LPAR24]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5AA3AF0-3F75-8100-CA1B-EA0D88825399}"/>
              </a:ext>
            </a:extLst>
          </p:cNvPr>
          <p:cNvSpPr txBox="1"/>
          <p:nvPr/>
        </p:nvSpPr>
        <p:spPr>
          <a:xfrm rot="20635664">
            <a:off x="468459" y="3579010"/>
            <a:ext cx="4559376" cy="47705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25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trillions</a:t>
            </a:r>
            <a:r>
              <a:rPr lang="de-AT" sz="25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de-AT" sz="25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of</a:t>
            </a:r>
            <a:r>
              <a:rPr lang="de-AT" sz="25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de-AT" sz="25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joint</a:t>
            </a:r>
            <a:r>
              <a:rPr lang="de-AT" sz="25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de-AT" sz="25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strategies</a:t>
            </a:r>
            <a:endParaRPr lang="de-AT" sz="25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CAA2B57-21AC-CFFB-EEC2-A5370AC94E99}"/>
              </a:ext>
            </a:extLst>
          </p:cNvPr>
          <p:cNvSpPr txBox="1"/>
          <p:nvPr/>
        </p:nvSpPr>
        <p:spPr>
          <a:xfrm>
            <a:off x="5230139" y="3748955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CheckMate</a:t>
            </a:r>
            <a:r>
              <a:rPr lang="en-US" sz="1600" dirty="0">
                <a:solidFill>
                  <a:srgbClr val="C00000"/>
                </a:solidFill>
                <a:latin typeface="Arial Nova Light" panose="020B0304020202020204" pitchFamily="34" charset="0"/>
              </a:rPr>
              <a:t> 1.0</a:t>
            </a:r>
            <a:endParaRPr lang="de-AT" sz="1600" dirty="0">
              <a:solidFill>
                <a:srgbClr val="C00000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47E6BAC-C085-D947-2E90-E3B49F6D8BC6}"/>
              </a:ext>
            </a:extLst>
          </p:cNvPr>
          <p:cNvSpPr txBox="1"/>
          <p:nvPr/>
        </p:nvSpPr>
        <p:spPr>
          <a:xfrm>
            <a:off x="5232099" y="3731832"/>
            <a:ext cx="2398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CheckMate</a:t>
            </a:r>
            <a:r>
              <a:rPr lang="en-US" sz="1600" dirty="0">
                <a:solidFill>
                  <a:srgbClr val="C00000"/>
                </a:solidFill>
                <a:latin typeface="Arial Nova Light" panose="020B0304020202020204" pitchFamily="34" charset="0"/>
              </a:rPr>
              <a:t> 0 (Prototype)</a:t>
            </a:r>
            <a:endParaRPr lang="de-AT" sz="1600" dirty="0">
              <a:solidFill>
                <a:srgbClr val="C00000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41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7" grpId="0"/>
      <p:bldP spid="19" grpId="0"/>
      <p:bldP spid="19" grpId="1"/>
      <p:bldP spid="23" grpId="0"/>
      <p:bldP spid="32" grpId="0"/>
      <p:bldP spid="31" grpId="0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D7BAA-562D-F37A-8E04-1F9467845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9DBD6942-71BF-8D74-19CE-871837E4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636264"/>
          </a:xfrm>
        </p:spPr>
        <p:txBody>
          <a:bodyPr/>
          <a:lstStyle/>
          <a:p>
            <a:r>
              <a:rPr lang="en-US" sz="3800" dirty="0"/>
              <a:t>Compositional Approach</a:t>
            </a:r>
            <a:endParaRPr lang="de-AT" sz="3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30B90F-5EB4-A8CB-8E5C-5D11E5B25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5EEC39F-11BB-57DC-4EC4-4CCD8F79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43F84F9-3F54-2C81-305D-9637DEE83326}"/>
              </a:ext>
            </a:extLst>
          </p:cNvPr>
          <p:cNvSpPr txBox="1"/>
          <p:nvPr/>
        </p:nvSpPr>
        <p:spPr>
          <a:xfrm>
            <a:off x="716902" y="1368865"/>
            <a:ext cx="3956698" cy="57733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Level 1: </a:t>
            </a: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Stratify</a:t>
            </a: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 </a:t>
            </a: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over</a:t>
            </a: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 </a:t>
            </a: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players</a:t>
            </a:r>
            <a:endParaRPr lang="de-AT" sz="2400" b="1" dirty="0">
              <a:solidFill>
                <a:srgbClr val="C00000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90A51FC-112D-1AD9-E65A-362D7CB52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50980" y="2172953"/>
            <a:ext cx="2794696" cy="39360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92B44CF-C85B-5157-1E18-DCE2BCF36E5C}"/>
              </a:ext>
            </a:extLst>
          </p:cNvPr>
          <p:cNvSpPr/>
          <p:nvPr/>
        </p:nvSpPr>
        <p:spPr>
          <a:xfrm>
            <a:off x="1850980" y="3925535"/>
            <a:ext cx="2794696" cy="4308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/>
              <a:t>BFT?</a:t>
            </a:r>
          </a:p>
          <a:p>
            <a:pPr algn="ctr"/>
            <a:r>
              <a:rPr lang="de-AT" sz="1200" dirty="0"/>
              <a:t>IC?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727B0AA-A52B-B6C0-BA35-C4D4F1E23E40}"/>
              </a:ext>
            </a:extLst>
          </p:cNvPr>
          <p:cNvGrpSpPr/>
          <p:nvPr/>
        </p:nvGrpSpPr>
        <p:grpSpPr>
          <a:xfrm>
            <a:off x="691390" y="4060258"/>
            <a:ext cx="1285875" cy="1832996"/>
            <a:chOff x="8262617" y="2488928"/>
            <a:chExt cx="1285875" cy="1832996"/>
          </a:xfrm>
        </p:grpSpPr>
        <p:pic>
          <p:nvPicPr>
            <p:cNvPr id="12" name="Grafik 11" descr="Mann im Kapuzenpullover">
              <a:extLst>
                <a:ext uri="{FF2B5EF4-FFF2-40B4-BE49-F238E27FC236}">
                  <a16:creationId xmlns:a16="http://schemas.microsoft.com/office/drawing/2014/main" id="{AD7840EE-9DB0-8EBF-F85E-E10A8D998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62617" y="3102724"/>
              <a:ext cx="1285875" cy="1219200"/>
            </a:xfrm>
            <a:prstGeom prst="rect">
              <a:avLst/>
            </a:prstGeom>
          </p:spPr>
        </p:pic>
        <p:pic>
          <p:nvPicPr>
            <p:cNvPr id="15" name="Grafik 14" descr="Mann mit dickem Haar">
              <a:extLst>
                <a:ext uri="{FF2B5EF4-FFF2-40B4-BE49-F238E27FC236}">
                  <a16:creationId xmlns:a16="http://schemas.microsoft.com/office/drawing/2014/main" id="{7E1CB54D-D01C-5A10-737E-B70E498B1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25306" y="2488928"/>
              <a:ext cx="695325" cy="762000"/>
            </a:xfrm>
            <a:prstGeom prst="rect">
              <a:avLst/>
            </a:prstGeom>
          </p:spPr>
        </p:pic>
        <p:pic>
          <p:nvPicPr>
            <p:cNvPr id="16" name="Grafik 15" descr="Ein Gesicht mit geschlossenen Augen">
              <a:extLst>
                <a:ext uri="{FF2B5EF4-FFF2-40B4-BE49-F238E27FC236}">
                  <a16:creationId xmlns:a16="http://schemas.microsoft.com/office/drawing/2014/main" id="{F93A2291-D5E9-A4E0-4105-E5C4FF920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67904" y="2776033"/>
              <a:ext cx="304800" cy="304800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6E67DD8-FD39-C7BF-C52E-C10B62B8D21B}"/>
              </a:ext>
            </a:extLst>
          </p:cNvPr>
          <p:cNvGrpSpPr/>
          <p:nvPr/>
        </p:nvGrpSpPr>
        <p:grpSpPr>
          <a:xfrm>
            <a:off x="160941" y="4486169"/>
            <a:ext cx="1266825" cy="1860216"/>
            <a:chOff x="2388375" y="2518858"/>
            <a:chExt cx="1266825" cy="1860216"/>
          </a:xfrm>
        </p:grpSpPr>
        <p:pic>
          <p:nvPicPr>
            <p:cNvPr id="18" name="Grafik 17" descr="Mann mit verschränkten Armen">
              <a:extLst>
                <a:ext uri="{FF2B5EF4-FFF2-40B4-BE49-F238E27FC236}">
                  <a16:creationId xmlns:a16="http://schemas.microsoft.com/office/drawing/2014/main" id="{9447269E-D0B9-E14F-173C-DE02F0E7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388375" y="3150349"/>
              <a:ext cx="1266825" cy="1228725"/>
            </a:xfrm>
            <a:prstGeom prst="rect">
              <a:avLst/>
            </a:prstGeom>
          </p:spPr>
        </p:pic>
        <p:pic>
          <p:nvPicPr>
            <p:cNvPr id="19" name="Grafik 18" descr="Eine Frau mit Ponyfrisur">
              <a:extLst>
                <a:ext uri="{FF2B5EF4-FFF2-40B4-BE49-F238E27FC236}">
                  <a16:creationId xmlns:a16="http://schemas.microsoft.com/office/drawing/2014/main" id="{39123C27-EFCE-8499-8E76-B5A7912E3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43508" y="2518858"/>
              <a:ext cx="742950" cy="857250"/>
            </a:xfrm>
            <a:prstGeom prst="rect">
              <a:avLst/>
            </a:prstGeom>
          </p:spPr>
        </p:pic>
        <p:pic>
          <p:nvPicPr>
            <p:cNvPr id="20" name="Grafik 19" descr="Ein glückliches Gesicht">
              <a:extLst>
                <a:ext uri="{FF2B5EF4-FFF2-40B4-BE49-F238E27FC236}">
                  <a16:creationId xmlns:a16="http://schemas.microsoft.com/office/drawing/2014/main" id="{669424F7-4040-E754-39AD-6D2A95B25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35628" y="2876664"/>
              <a:ext cx="304800" cy="314325"/>
            </a:xfrm>
            <a:prstGeom prst="rect">
              <a:avLst/>
            </a:prstGeom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DCCDD73-DA62-3A53-6118-D0BA286A7BFF}"/>
              </a:ext>
            </a:extLst>
          </p:cNvPr>
          <p:cNvGrpSpPr/>
          <p:nvPr/>
        </p:nvGrpSpPr>
        <p:grpSpPr>
          <a:xfrm>
            <a:off x="1383346" y="4489169"/>
            <a:ext cx="1209675" cy="1813801"/>
            <a:chOff x="5207977" y="2488928"/>
            <a:chExt cx="1209675" cy="1813801"/>
          </a:xfrm>
        </p:grpSpPr>
        <p:pic>
          <p:nvPicPr>
            <p:cNvPr id="22" name="Grafik 21" descr="Frau in gestreiftem T-Shirt">
              <a:extLst>
                <a:ext uri="{FF2B5EF4-FFF2-40B4-BE49-F238E27FC236}">
                  <a16:creationId xmlns:a16="http://schemas.microsoft.com/office/drawing/2014/main" id="{8DDF6170-7A13-B73E-4255-D52B224AC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207977" y="3140679"/>
              <a:ext cx="1209675" cy="1162050"/>
            </a:xfrm>
            <a:prstGeom prst="rect">
              <a:avLst/>
            </a:prstGeom>
          </p:spPr>
        </p:pic>
        <p:pic>
          <p:nvPicPr>
            <p:cNvPr id="23" name="Grafik 22" descr="Frau mit langem Haar">
              <a:extLst>
                <a:ext uri="{FF2B5EF4-FFF2-40B4-BE49-F238E27FC236}">
                  <a16:creationId xmlns:a16="http://schemas.microsoft.com/office/drawing/2014/main" id="{7F4C38AD-F760-9198-3D40-C74706690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350472" y="2488928"/>
              <a:ext cx="942975" cy="1047750"/>
            </a:xfrm>
            <a:prstGeom prst="rect">
              <a:avLst/>
            </a:prstGeom>
          </p:spPr>
        </p:pic>
        <p:pic>
          <p:nvPicPr>
            <p:cNvPr id="24" name="Grafik 23" descr="Eine lächelnde Frau">
              <a:extLst>
                <a:ext uri="{FF2B5EF4-FFF2-40B4-BE49-F238E27FC236}">
                  <a16:creationId xmlns:a16="http://schemas.microsoft.com/office/drawing/2014/main" id="{FC7B5369-BBAF-A818-5D48-F4F5C4E7D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12815" y="2812350"/>
              <a:ext cx="304800" cy="333375"/>
            </a:xfrm>
            <a:prstGeom prst="rect">
              <a:avLst/>
            </a:prstGeom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7887E511-261C-B855-DDF4-12B4E74387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5597" y="2253001"/>
            <a:ext cx="1794268" cy="2569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AAB24D5C-2922-ECA3-4647-851B76587D76}"/>
              </a:ext>
            </a:extLst>
          </p:cNvPr>
          <p:cNvSpPr/>
          <p:nvPr/>
        </p:nvSpPr>
        <p:spPr>
          <a:xfrm>
            <a:off x="6385597" y="2856346"/>
            <a:ext cx="1794268" cy="4028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/>
              <a:t>BFT </a:t>
            </a:r>
            <a:r>
              <a:rPr lang="de-AT" sz="1200" dirty="0" err="1"/>
              <a:t>for</a:t>
            </a:r>
            <a:r>
              <a:rPr lang="de-AT" sz="1200" dirty="0"/>
              <a:t> Alice*?</a:t>
            </a:r>
          </a:p>
          <a:p>
            <a:pPr algn="ctr"/>
            <a:r>
              <a:rPr lang="de-AT" sz="1200" dirty="0"/>
              <a:t>IC </a:t>
            </a:r>
            <a:r>
              <a:rPr lang="de-AT" sz="1200" dirty="0" err="1"/>
              <a:t>for</a:t>
            </a:r>
            <a:r>
              <a:rPr lang="de-AT" sz="1200" dirty="0"/>
              <a:t> Alice*?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C990969-7DEF-8885-E58B-DA32CBC0ED14}"/>
              </a:ext>
            </a:extLst>
          </p:cNvPr>
          <p:cNvGrpSpPr/>
          <p:nvPr/>
        </p:nvGrpSpPr>
        <p:grpSpPr>
          <a:xfrm>
            <a:off x="7788236" y="1709015"/>
            <a:ext cx="852053" cy="1198661"/>
            <a:chOff x="2388375" y="2518858"/>
            <a:chExt cx="1266825" cy="1860216"/>
          </a:xfrm>
        </p:grpSpPr>
        <p:pic>
          <p:nvPicPr>
            <p:cNvPr id="29" name="Grafik 28" descr="Mann mit verschränkten Armen">
              <a:extLst>
                <a:ext uri="{FF2B5EF4-FFF2-40B4-BE49-F238E27FC236}">
                  <a16:creationId xmlns:a16="http://schemas.microsoft.com/office/drawing/2014/main" id="{CCE7852E-B1C8-CE1E-1F64-319A4EC2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388375" y="3150349"/>
              <a:ext cx="1266825" cy="1228725"/>
            </a:xfrm>
            <a:prstGeom prst="rect">
              <a:avLst/>
            </a:prstGeom>
          </p:spPr>
        </p:pic>
        <p:pic>
          <p:nvPicPr>
            <p:cNvPr id="30" name="Grafik 29" descr="Eine Frau mit Ponyfrisur">
              <a:extLst>
                <a:ext uri="{FF2B5EF4-FFF2-40B4-BE49-F238E27FC236}">
                  <a16:creationId xmlns:a16="http://schemas.microsoft.com/office/drawing/2014/main" id="{F5EE4607-8675-A598-BF20-A3E50DAFF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43508" y="2518858"/>
              <a:ext cx="742950" cy="857250"/>
            </a:xfrm>
            <a:prstGeom prst="rect">
              <a:avLst/>
            </a:prstGeom>
          </p:spPr>
        </p:pic>
        <p:pic>
          <p:nvPicPr>
            <p:cNvPr id="31" name="Grafik 30" descr="Ein glückliches Gesicht">
              <a:extLst>
                <a:ext uri="{FF2B5EF4-FFF2-40B4-BE49-F238E27FC236}">
                  <a16:creationId xmlns:a16="http://schemas.microsoft.com/office/drawing/2014/main" id="{88ECF734-1DDA-B0A8-3D3E-153875CC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35628" y="2876664"/>
              <a:ext cx="304800" cy="314325"/>
            </a:xfrm>
            <a:prstGeom prst="rect">
              <a:avLst/>
            </a:prstGeom>
          </p:spPr>
        </p:pic>
      </p:grpSp>
      <p:pic>
        <p:nvPicPr>
          <p:cNvPr id="35" name="Grafik 34">
            <a:extLst>
              <a:ext uri="{FF2B5EF4-FFF2-40B4-BE49-F238E27FC236}">
                <a16:creationId xmlns:a16="http://schemas.microsoft.com/office/drawing/2014/main" id="{F818EC02-9B77-8E4C-8CF8-50DDCAEF1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5207" y="2856346"/>
            <a:ext cx="1794268" cy="2569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CD916436-0AB9-4693-CBB3-E33AE544A622}"/>
              </a:ext>
            </a:extLst>
          </p:cNvPr>
          <p:cNvSpPr/>
          <p:nvPr/>
        </p:nvSpPr>
        <p:spPr>
          <a:xfrm>
            <a:off x="7865207" y="3459691"/>
            <a:ext cx="1794268" cy="4028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/>
              <a:t>BFT </a:t>
            </a:r>
            <a:r>
              <a:rPr lang="de-AT" sz="1200" dirty="0" err="1"/>
              <a:t>for</a:t>
            </a:r>
            <a:r>
              <a:rPr lang="de-AT" sz="1200" dirty="0"/>
              <a:t> Bob*?</a:t>
            </a:r>
          </a:p>
          <a:p>
            <a:pPr algn="ctr"/>
            <a:r>
              <a:rPr lang="de-AT" sz="1200" dirty="0"/>
              <a:t>IC </a:t>
            </a:r>
            <a:r>
              <a:rPr lang="de-AT" sz="1200" dirty="0" err="1"/>
              <a:t>for</a:t>
            </a:r>
            <a:r>
              <a:rPr lang="de-AT" sz="1200" dirty="0"/>
              <a:t> Bob*?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780760B6-BEFE-8A69-6F21-5FAC0C2A66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44817" y="3459691"/>
            <a:ext cx="1794268" cy="2569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2DBDE55C-5B9F-60E1-2E5B-53313369F27B}"/>
              </a:ext>
            </a:extLst>
          </p:cNvPr>
          <p:cNvSpPr/>
          <p:nvPr/>
        </p:nvSpPr>
        <p:spPr>
          <a:xfrm>
            <a:off x="9344817" y="4063036"/>
            <a:ext cx="1794268" cy="4028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/>
              <a:t>BFT </a:t>
            </a:r>
            <a:r>
              <a:rPr lang="de-AT" sz="1200" dirty="0" err="1"/>
              <a:t>for</a:t>
            </a:r>
            <a:r>
              <a:rPr lang="de-AT" sz="1200" dirty="0"/>
              <a:t> Eve*?</a:t>
            </a:r>
          </a:p>
          <a:p>
            <a:pPr algn="ctr"/>
            <a:r>
              <a:rPr lang="de-AT" sz="1200" dirty="0"/>
              <a:t>IC </a:t>
            </a:r>
            <a:r>
              <a:rPr lang="de-AT" sz="1200" dirty="0" err="1"/>
              <a:t>for</a:t>
            </a:r>
            <a:r>
              <a:rPr lang="de-AT" sz="1200" dirty="0"/>
              <a:t> Eve*?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7CB1065D-755C-CCEB-6A1C-592D0AFA1163}"/>
              </a:ext>
            </a:extLst>
          </p:cNvPr>
          <p:cNvGrpSpPr/>
          <p:nvPr/>
        </p:nvGrpSpPr>
        <p:grpSpPr>
          <a:xfrm>
            <a:off x="9104640" y="2155038"/>
            <a:ext cx="923186" cy="1201134"/>
            <a:chOff x="8262617" y="2488928"/>
            <a:chExt cx="1285875" cy="1832996"/>
          </a:xfrm>
        </p:grpSpPr>
        <p:pic>
          <p:nvPicPr>
            <p:cNvPr id="40" name="Grafik 39" descr="Mann im Kapuzenpullover">
              <a:extLst>
                <a:ext uri="{FF2B5EF4-FFF2-40B4-BE49-F238E27FC236}">
                  <a16:creationId xmlns:a16="http://schemas.microsoft.com/office/drawing/2014/main" id="{88498F7F-24E9-794B-CDDB-984C7D988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62617" y="3102724"/>
              <a:ext cx="1285875" cy="1219200"/>
            </a:xfrm>
            <a:prstGeom prst="rect">
              <a:avLst/>
            </a:prstGeom>
          </p:spPr>
        </p:pic>
        <p:pic>
          <p:nvPicPr>
            <p:cNvPr id="41" name="Grafik 40" descr="Mann mit dickem Haar">
              <a:extLst>
                <a:ext uri="{FF2B5EF4-FFF2-40B4-BE49-F238E27FC236}">
                  <a16:creationId xmlns:a16="http://schemas.microsoft.com/office/drawing/2014/main" id="{6D1A3453-BCAD-6E02-8377-52770B88B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25306" y="2488928"/>
              <a:ext cx="695325" cy="762000"/>
            </a:xfrm>
            <a:prstGeom prst="rect">
              <a:avLst/>
            </a:prstGeom>
          </p:spPr>
        </p:pic>
        <p:pic>
          <p:nvPicPr>
            <p:cNvPr id="42" name="Grafik 41" descr="Ein Gesicht mit geschlossenen Augen">
              <a:extLst>
                <a:ext uri="{FF2B5EF4-FFF2-40B4-BE49-F238E27FC236}">
                  <a16:creationId xmlns:a16="http://schemas.microsoft.com/office/drawing/2014/main" id="{3102D4F0-CE50-E43A-5D76-3B45B988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67904" y="2776033"/>
              <a:ext cx="304800" cy="304800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D702AB23-0E20-AE02-2AC4-F9083E79E4C1}"/>
              </a:ext>
            </a:extLst>
          </p:cNvPr>
          <p:cNvGrpSpPr/>
          <p:nvPr/>
        </p:nvGrpSpPr>
        <p:grpSpPr>
          <a:xfrm>
            <a:off x="10577373" y="2472512"/>
            <a:ext cx="929352" cy="1391115"/>
            <a:chOff x="5207977" y="2488928"/>
            <a:chExt cx="1209675" cy="1813801"/>
          </a:xfrm>
        </p:grpSpPr>
        <p:pic>
          <p:nvPicPr>
            <p:cNvPr id="44" name="Grafik 43" descr="Frau in gestreiftem T-Shirt">
              <a:extLst>
                <a:ext uri="{FF2B5EF4-FFF2-40B4-BE49-F238E27FC236}">
                  <a16:creationId xmlns:a16="http://schemas.microsoft.com/office/drawing/2014/main" id="{0FEA9991-0AAC-0B85-00D0-3557549A7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207977" y="3140679"/>
              <a:ext cx="1209675" cy="1162050"/>
            </a:xfrm>
            <a:prstGeom prst="rect">
              <a:avLst/>
            </a:prstGeom>
          </p:spPr>
        </p:pic>
        <p:pic>
          <p:nvPicPr>
            <p:cNvPr id="45" name="Grafik 44" descr="Frau mit langem Haar">
              <a:extLst>
                <a:ext uri="{FF2B5EF4-FFF2-40B4-BE49-F238E27FC236}">
                  <a16:creationId xmlns:a16="http://schemas.microsoft.com/office/drawing/2014/main" id="{8C9A5827-D9A6-BB51-FD52-9379206F0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350472" y="2488928"/>
              <a:ext cx="942975" cy="1047750"/>
            </a:xfrm>
            <a:prstGeom prst="rect">
              <a:avLst/>
            </a:prstGeom>
          </p:spPr>
        </p:pic>
        <p:pic>
          <p:nvPicPr>
            <p:cNvPr id="46" name="Grafik 45" descr="Eine lächelnde Frau">
              <a:extLst>
                <a:ext uri="{FF2B5EF4-FFF2-40B4-BE49-F238E27FC236}">
                  <a16:creationId xmlns:a16="http://schemas.microsoft.com/office/drawing/2014/main" id="{F18C4F35-FCE1-6822-DDCE-89597AD5C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12815" y="2812350"/>
              <a:ext cx="304800" cy="333375"/>
            </a:xfrm>
            <a:prstGeom prst="rect">
              <a:avLst/>
            </a:prstGeom>
          </p:spPr>
        </p:pic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FA1520B0-EA46-C3D9-1D60-1415E924493E}"/>
              </a:ext>
            </a:extLst>
          </p:cNvPr>
          <p:cNvSpPr txBox="1"/>
          <p:nvPr/>
        </p:nvSpPr>
        <p:spPr>
          <a:xfrm>
            <a:off x="8156313" y="5968186"/>
            <a:ext cx="472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 </a:t>
            </a:r>
            <a:r>
              <a:rPr lang="de-DE" dirty="0" err="1"/>
              <a:t>Assuming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player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honest</a:t>
            </a:r>
            <a:endParaRPr lang="de-AT" dirty="0"/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5F1D560F-D668-2A2D-899F-EF197654656F}"/>
              </a:ext>
            </a:extLst>
          </p:cNvPr>
          <p:cNvSpPr txBox="1">
            <a:spLocks/>
          </p:cNvSpPr>
          <p:nvPr/>
        </p:nvSpPr>
        <p:spPr>
          <a:xfrm>
            <a:off x="9121530" y="0"/>
            <a:ext cx="3067251" cy="681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 </a:t>
            </a:r>
            <a:r>
              <a:rPr lang="de-AT" sz="1600" dirty="0" err="1">
                <a:latin typeface="Arial Nova Light" panose="020B0304020202020204" pitchFamily="34" charset="0"/>
              </a:rPr>
              <a:t>Compositionality</a:t>
            </a:r>
            <a:r>
              <a:rPr lang="de-AT" sz="1600" dirty="0">
                <a:latin typeface="Arial Nova Light" panose="020B0304020202020204" pitchFamily="34" charset="0"/>
              </a:rPr>
              <a:t>	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ADC397-E22B-4B17-137F-9D894F3A24F4}"/>
              </a:ext>
            </a:extLst>
          </p:cNvPr>
          <p:cNvSpPr txBox="1"/>
          <p:nvPr/>
        </p:nvSpPr>
        <p:spPr>
          <a:xfrm>
            <a:off x="10982630" y="374206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FFF85213-3637-4083-BD70-01D67826C66B}"/>
              </a:ext>
            </a:extLst>
          </p:cNvPr>
          <p:cNvSpPr/>
          <p:nvPr/>
        </p:nvSpPr>
        <p:spPr>
          <a:xfrm>
            <a:off x="4993644" y="4048905"/>
            <a:ext cx="1043985" cy="215579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59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7" grpId="0" animBg="1"/>
      <p:bldP spid="36" grpId="0" animBg="1"/>
      <p:bldP spid="38" grpId="0" animBg="1"/>
      <p:bldP spid="4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F4392-6E6C-AD96-41AF-BE8A967C7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0F5A633D-DEB3-81C3-795D-D399216A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636264"/>
          </a:xfrm>
        </p:spPr>
        <p:txBody>
          <a:bodyPr/>
          <a:lstStyle/>
          <a:p>
            <a:r>
              <a:rPr lang="en-US" sz="3800" dirty="0"/>
              <a:t>Compositional Approach</a:t>
            </a:r>
            <a:endParaRPr lang="de-AT" sz="3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927629-6DF2-7B32-4E4F-B92E5F87C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D2BB2B7-D256-59D1-F85D-F200D139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D5B35D-7B65-2F4D-5017-B256D31607B2}"/>
              </a:ext>
            </a:extLst>
          </p:cNvPr>
          <p:cNvSpPr txBox="1"/>
          <p:nvPr/>
        </p:nvSpPr>
        <p:spPr>
          <a:xfrm>
            <a:off x="716902" y="1368865"/>
            <a:ext cx="5562492" cy="57733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Level 2: Divide &amp; </a:t>
            </a: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Conquer</a:t>
            </a: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 </a:t>
            </a: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Subtrees</a:t>
            </a:r>
            <a:endParaRPr lang="de-AT" sz="2400" b="1" dirty="0">
              <a:solidFill>
                <a:srgbClr val="C00000"/>
              </a:solidFill>
              <a:latin typeface="Arial Nova Light" panose="020B0304020202020204" pitchFamily="34" charset="0"/>
            </a:endParaRP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A9A14799-B937-EFA3-F0B7-6620DDBC09D3}"/>
              </a:ext>
            </a:extLst>
          </p:cNvPr>
          <p:cNvSpPr txBox="1">
            <a:spLocks/>
          </p:cNvSpPr>
          <p:nvPr/>
        </p:nvSpPr>
        <p:spPr>
          <a:xfrm>
            <a:off x="9121530" y="0"/>
            <a:ext cx="3067251" cy="6810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 </a:t>
            </a:r>
            <a:r>
              <a:rPr lang="de-AT" sz="1600" dirty="0" err="1">
                <a:latin typeface="Arial Nova Light" panose="020B0304020202020204" pitchFamily="34" charset="0"/>
              </a:rPr>
              <a:t>Compositionality</a:t>
            </a:r>
            <a:r>
              <a:rPr lang="de-AT" sz="1600" dirty="0">
                <a:latin typeface="Arial Nova Light" panose="020B0304020202020204" pitchFamily="34" charset="0"/>
              </a:rPr>
              <a:t>	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BF946E-023E-097A-5619-282984A3737B}"/>
              </a:ext>
            </a:extLst>
          </p:cNvPr>
          <p:cNvSpPr txBox="1"/>
          <p:nvPr/>
        </p:nvSpPr>
        <p:spPr>
          <a:xfrm>
            <a:off x="10982630" y="374206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4C991F5-6EE5-0090-8A22-4B44CCF2F3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1553" y="1997767"/>
            <a:ext cx="2941283" cy="42116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D7DAAA7-4AF2-290F-CFB2-0E320B2CF5CA}"/>
              </a:ext>
            </a:extLst>
          </p:cNvPr>
          <p:cNvGrpSpPr/>
          <p:nvPr/>
        </p:nvGrpSpPr>
        <p:grpSpPr>
          <a:xfrm>
            <a:off x="254499" y="4753259"/>
            <a:ext cx="1226709" cy="1638227"/>
            <a:chOff x="2388375" y="2518858"/>
            <a:chExt cx="1266825" cy="1860216"/>
          </a:xfrm>
        </p:grpSpPr>
        <p:pic>
          <p:nvPicPr>
            <p:cNvPr id="11" name="Grafik 10" descr="Mann mit verschränkten Armen">
              <a:extLst>
                <a:ext uri="{FF2B5EF4-FFF2-40B4-BE49-F238E27FC236}">
                  <a16:creationId xmlns:a16="http://schemas.microsoft.com/office/drawing/2014/main" id="{63B25F4E-DB34-CFFF-184C-888DF9718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88375" y="3150349"/>
              <a:ext cx="1266825" cy="1228725"/>
            </a:xfrm>
            <a:prstGeom prst="rect">
              <a:avLst/>
            </a:prstGeom>
          </p:spPr>
        </p:pic>
        <p:pic>
          <p:nvPicPr>
            <p:cNvPr id="12" name="Grafik 11" descr="Eine Frau mit Ponyfrisur">
              <a:extLst>
                <a:ext uri="{FF2B5EF4-FFF2-40B4-BE49-F238E27FC236}">
                  <a16:creationId xmlns:a16="http://schemas.microsoft.com/office/drawing/2014/main" id="{74C47CA2-BDC2-9B6E-F65F-A5114777C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43508" y="2518858"/>
              <a:ext cx="742950" cy="857250"/>
            </a:xfrm>
            <a:prstGeom prst="rect">
              <a:avLst/>
            </a:prstGeom>
          </p:spPr>
        </p:pic>
        <p:pic>
          <p:nvPicPr>
            <p:cNvPr id="13" name="Grafik 12" descr="Ein glückliches Gesicht">
              <a:extLst>
                <a:ext uri="{FF2B5EF4-FFF2-40B4-BE49-F238E27FC236}">
                  <a16:creationId xmlns:a16="http://schemas.microsoft.com/office/drawing/2014/main" id="{DA9902E0-217A-3D11-C127-847B19C3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35628" y="2876664"/>
              <a:ext cx="304800" cy="314325"/>
            </a:xfrm>
            <a:prstGeom prst="rect">
              <a:avLst/>
            </a:prstGeom>
          </p:spPr>
        </p:pic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5A7FDA92-965B-C377-6C4F-75793E5B0584}"/>
              </a:ext>
            </a:extLst>
          </p:cNvPr>
          <p:cNvSpPr/>
          <p:nvPr/>
        </p:nvSpPr>
        <p:spPr>
          <a:xfrm>
            <a:off x="501552" y="3691173"/>
            <a:ext cx="2941283" cy="57733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/>
              <a:t>BFT </a:t>
            </a:r>
            <a:r>
              <a:rPr lang="de-AT" sz="1200" dirty="0" err="1"/>
              <a:t>for</a:t>
            </a:r>
            <a:r>
              <a:rPr lang="de-AT" sz="1200" dirty="0"/>
              <a:t> Alice*?</a:t>
            </a:r>
          </a:p>
          <a:p>
            <a:pPr algn="ctr"/>
            <a:r>
              <a:rPr lang="de-AT" sz="1200" dirty="0"/>
              <a:t>IC </a:t>
            </a:r>
            <a:r>
              <a:rPr lang="de-AT" sz="1200" dirty="0" err="1"/>
              <a:t>for</a:t>
            </a:r>
            <a:r>
              <a:rPr lang="de-AT" sz="1200" dirty="0"/>
              <a:t> Alice*?</a:t>
            </a:r>
          </a:p>
        </p:txBody>
      </p:sp>
      <p:sp>
        <p:nvSpPr>
          <p:cNvPr id="16" name="Pfeil: nach links und rechts 15">
            <a:extLst>
              <a:ext uri="{FF2B5EF4-FFF2-40B4-BE49-F238E27FC236}">
                <a16:creationId xmlns:a16="http://schemas.microsoft.com/office/drawing/2014/main" id="{97A9A448-7F8F-A933-3092-727C4182E2EF}"/>
              </a:ext>
            </a:extLst>
          </p:cNvPr>
          <p:cNvSpPr/>
          <p:nvPr/>
        </p:nvSpPr>
        <p:spPr>
          <a:xfrm>
            <a:off x="3510837" y="3872053"/>
            <a:ext cx="438580" cy="215578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7" name="Grafik 56" descr="Ein Bild, das Reihe, Dreieck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695371B5-1B6C-54BB-711F-455CB416B57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605" r="24126"/>
          <a:stretch>
            <a:fillRect/>
          </a:stretch>
        </p:blipFill>
        <p:spPr>
          <a:xfrm>
            <a:off x="4086191" y="4753259"/>
            <a:ext cx="1591610" cy="1439130"/>
          </a:xfrm>
          <a:prstGeom prst="rect">
            <a:avLst/>
          </a:prstGeom>
        </p:spPr>
      </p:pic>
      <p:pic>
        <p:nvPicPr>
          <p:cNvPr id="60" name="Grafik 59" descr="Ein Bild, das Reihe, Diagramm, Text, parallel enthält.&#10;&#10;KI-generierte Inhalte können fehlerhaft sein.">
            <a:extLst>
              <a:ext uri="{FF2B5EF4-FFF2-40B4-BE49-F238E27FC236}">
                <a16:creationId xmlns:a16="http://schemas.microsoft.com/office/drawing/2014/main" id="{EACF780D-D784-8375-73C2-66C5328DEF3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1830" b="11359"/>
          <a:stretch>
            <a:fillRect/>
          </a:stretch>
        </p:blipFill>
        <p:spPr>
          <a:xfrm>
            <a:off x="5985408" y="2924424"/>
            <a:ext cx="1534366" cy="2358382"/>
          </a:xfrm>
          <a:prstGeom prst="rect">
            <a:avLst/>
          </a:prstGeom>
        </p:spPr>
      </p:pic>
      <p:pic>
        <p:nvPicPr>
          <p:cNvPr id="64" name="Grafik 63" descr="Ein Bild, das Reihe, Screenshot, Dreieck, Diagramm enthält.&#10;&#10;KI-generierte Inhalte können fehlerhaft sein.">
            <a:extLst>
              <a:ext uri="{FF2B5EF4-FFF2-40B4-BE49-F238E27FC236}">
                <a16:creationId xmlns:a16="http://schemas.microsoft.com/office/drawing/2014/main" id="{E23E7D09-32BA-946B-F26C-D20228FC2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5996" y="1997767"/>
            <a:ext cx="3509268" cy="636265"/>
          </a:xfrm>
          <a:prstGeom prst="rect">
            <a:avLst/>
          </a:prstGeom>
        </p:spPr>
      </p:pic>
      <p:sp>
        <p:nvSpPr>
          <p:cNvPr id="65" name="Rechteck 64">
            <a:extLst>
              <a:ext uri="{FF2B5EF4-FFF2-40B4-BE49-F238E27FC236}">
                <a16:creationId xmlns:a16="http://schemas.microsoft.com/office/drawing/2014/main" id="{D3036078-35BF-0F02-6018-23B502ABEE48}"/>
              </a:ext>
            </a:extLst>
          </p:cNvPr>
          <p:cNvSpPr/>
          <p:nvPr/>
        </p:nvSpPr>
        <p:spPr>
          <a:xfrm>
            <a:off x="4005996" y="2002266"/>
            <a:ext cx="3509268" cy="624403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>
                <a:solidFill>
                  <a:srgbClr val="C00000"/>
                </a:solidFill>
              </a:rPr>
              <a:t>BFT </a:t>
            </a:r>
            <a:r>
              <a:rPr lang="de-AT" sz="1200" dirty="0" err="1">
                <a:solidFill>
                  <a:srgbClr val="C00000"/>
                </a:solidFill>
              </a:rPr>
              <a:t>for</a:t>
            </a:r>
            <a:r>
              <a:rPr lang="de-AT" sz="1200" dirty="0">
                <a:solidFill>
                  <a:srgbClr val="C00000"/>
                </a:solidFill>
              </a:rPr>
              <a:t> Alice*?</a:t>
            </a:r>
          </a:p>
          <a:p>
            <a:pPr algn="ctr"/>
            <a:r>
              <a:rPr lang="de-AT" sz="1200" dirty="0">
                <a:solidFill>
                  <a:srgbClr val="C00000"/>
                </a:solidFill>
              </a:rPr>
              <a:t>IC </a:t>
            </a:r>
            <a:r>
              <a:rPr lang="de-AT" sz="1200" dirty="0" err="1">
                <a:solidFill>
                  <a:srgbClr val="C00000"/>
                </a:solidFill>
              </a:rPr>
              <a:t>for</a:t>
            </a:r>
            <a:r>
              <a:rPr lang="de-AT" sz="1200" dirty="0">
                <a:solidFill>
                  <a:srgbClr val="C00000"/>
                </a:solidFill>
              </a:rPr>
              <a:t> Alice*?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8ABD126B-5686-2AE9-805A-9306C3579AE5}"/>
              </a:ext>
            </a:extLst>
          </p:cNvPr>
          <p:cNvSpPr/>
          <p:nvPr/>
        </p:nvSpPr>
        <p:spPr>
          <a:xfrm>
            <a:off x="4086191" y="4751937"/>
            <a:ext cx="1591610" cy="1454556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>
                <a:solidFill>
                  <a:srgbClr val="C00000"/>
                </a:solidFill>
              </a:rPr>
              <a:t>BFT </a:t>
            </a:r>
            <a:r>
              <a:rPr lang="de-AT" sz="1200" dirty="0" err="1">
                <a:solidFill>
                  <a:srgbClr val="C00000"/>
                </a:solidFill>
              </a:rPr>
              <a:t>for</a:t>
            </a:r>
            <a:r>
              <a:rPr lang="de-AT" sz="1200" dirty="0">
                <a:solidFill>
                  <a:srgbClr val="C00000"/>
                </a:solidFill>
              </a:rPr>
              <a:t> Alice*?</a:t>
            </a:r>
          </a:p>
          <a:p>
            <a:pPr algn="ctr"/>
            <a:r>
              <a:rPr lang="de-AT" sz="1200" dirty="0">
                <a:solidFill>
                  <a:srgbClr val="C00000"/>
                </a:solidFill>
              </a:rPr>
              <a:t>IC </a:t>
            </a:r>
            <a:r>
              <a:rPr lang="de-AT" sz="1200" dirty="0" err="1">
                <a:solidFill>
                  <a:srgbClr val="C00000"/>
                </a:solidFill>
              </a:rPr>
              <a:t>for</a:t>
            </a:r>
            <a:r>
              <a:rPr lang="de-AT" sz="1200" dirty="0">
                <a:solidFill>
                  <a:srgbClr val="C00000"/>
                </a:solidFill>
              </a:rPr>
              <a:t> Alice*?</a:t>
            </a: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E64A1080-9EAE-30C9-0644-51296626D009}"/>
              </a:ext>
            </a:extLst>
          </p:cNvPr>
          <p:cNvSpPr/>
          <p:nvPr/>
        </p:nvSpPr>
        <p:spPr>
          <a:xfrm>
            <a:off x="6003531" y="2924424"/>
            <a:ext cx="1516243" cy="235838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>
                <a:solidFill>
                  <a:srgbClr val="C00000"/>
                </a:solidFill>
              </a:rPr>
              <a:t>BFT </a:t>
            </a:r>
            <a:r>
              <a:rPr lang="de-AT" sz="1200" dirty="0" err="1">
                <a:solidFill>
                  <a:srgbClr val="C00000"/>
                </a:solidFill>
              </a:rPr>
              <a:t>for</a:t>
            </a:r>
            <a:r>
              <a:rPr lang="de-AT" sz="1200" dirty="0">
                <a:solidFill>
                  <a:srgbClr val="C00000"/>
                </a:solidFill>
              </a:rPr>
              <a:t> Alice*?</a:t>
            </a:r>
          </a:p>
          <a:p>
            <a:pPr algn="ctr"/>
            <a:r>
              <a:rPr lang="de-AT" sz="1200" dirty="0">
                <a:solidFill>
                  <a:srgbClr val="C00000"/>
                </a:solidFill>
              </a:rPr>
              <a:t>IC </a:t>
            </a:r>
            <a:r>
              <a:rPr lang="de-AT" sz="1200" dirty="0" err="1">
                <a:solidFill>
                  <a:srgbClr val="C00000"/>
                </a:solidFill>
              </a:rPr>
              <a:t>for</a:t>
            </a:r>
            <a:r>
              <a:rPr lang="de-AT" sz="1200" dirty="0">
                <a:solidFill>
                  <a:srgbClr val="C00000"/>
                </a:solidFill>
              </a:rPr>
              <a:t> Alice*?</a:t>
            </a:r>
          </a:p>
        </p:txBody>
      </p:sp>
      <p:sp>
        <p:nvSpPr>
          <p:cNvPr id="69" name="Pfeil: nach links und rechts 68">
            <a:extLst>
              <a:ext uri="{FF2B5EF4-FFF2-40B4-BE49-F238E27FC236}">
                <a16:creationId xmlns:a16="http://schemas.microsoft.com/office/drawing/2014/main" id="{69848584-7015-1C67-1E60-7FDF705DA104}"/>
              </a:ext>
            </a:extLst>
          </p:cNvPr>
          <p:cNvSpPr/>
          <p:nvPr/>
        </p:nvSpPr>
        <p:spPr>
          <a:xfrm>
            <a:off x="7820232" y="3872053"/>
            <a:ext cx="438580" cy="215578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9E37F4DD-6B16-6BED-1B1B-8E9DB7B145EF}"/>
              </a:ext>
            </a:extLst>
          </p:cNvPr>
          <p:cNvSpPr txBox="1"/>
          <p:nvPr/>
        </p:nvSpPr>
        <p:spPr>
          <a:xfrm>
            <a:off x="8363781" y="359490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71" name="Pfeil: nach links und rechts 70">
            <a:extLst>
              <a:ext uri="{FF2B5EF4-FFF2-40B4-BE49-F238E27FC236}">
                <a16:creationId xmlns:a16="http://schemas.microsoft.com/office/drawing/2014/main" id="{13173436-41BB-A911-FE93-CB6D5C3AA198}"/>
              </a:ext>
            </a:extLst>
          </p:cNvPr>
          <p:cNvSpPr/>
          <p:nvPr/>
        </p:nvSpPr>
        <p:spPr>
          <a:xfrm>
            <a:off x="8932623" y="3867420"/>
            <a:ext cx="438580" cy="215578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DBAE279-7BB3-FE03-951E-0C33142462F4}"/>
                  </a:ext>
                </a:extLst>
              </p:cNvPr>
              <p:cNvSpPr txBox="1"/>
              <p:nvPr/>
            </p:nvSpPr>
            <p:spPr>
              <a:xfrm>
                <a:off x="2983970" y="3100292"/>
                <a:ext cx="4281804" cy="1284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⋀"/>
                          <m:subHide m:val="on"/>
                          <m:supHide m:val="on"/>
                          <m:ctrlPr>
                            <a:rPr lang="de-AT" sz="32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lit/>
                            </m:rPr>
                            <a:rPr lang="de-AT" sz="32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nary>
                            <m:naryPr>
                              <m:chr m:val="⋁"/>
                              <m:subHide m:val="on"/>
                              <m:supHide m:val="on"/>
                              <m:ctrlPr>
                                <a:rPr lang="de-AT" sz="32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e>
                      </m:nary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DBAE279-7BB3-FE03-951E-0C3314246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970" y="3100292"/>
                <a:ext cx="4281804" cy="12848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A94C2AE4-985C-9DF4-CB6D-AFDFAC7C7C3D}"/>
              </a:ext>
            </a:extLst>
          </p:cNvPr>
          <p:cNvCxnSpPr/>
          <p:nvPr/>
        </p:nvCxnSpPr>
        <p:spPr>
          <a:xfrm>
            <a:off x="4881996" y="2634032"/>
            <a:ext cx="0" cy="414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65A9825C-8414-58CC-8677-2D987EAFAE61}"/>
              </a:ext>
            </a:extLst>
          </p:cNvPr>
          <p:cNvCxnSpPr>
            <a:stCxn id="66" idx="0"/>
          </p:cNvCxnSpPr>
          <p:nvPr/>
        </p:nvCxnSpPr>
        <p:spPr>
          <a:xfrm flipV="1">
            <a:off x="4881996" y="4333592"/>
            <a:ext cx="0" cy="418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89EC6F43-1626-D667-8537-356640AB179A}"/>
              </a:ext>
            </a:extLst>
          </p:cNvPr>
          <p:cNvCxnSpPr/>
          <p:nvPr/>
        </p:nvCxnSpPr>
        <p:spPr>
          <a:xfrm flipH="1">
            <a:off x="5567680" y="4082998"/>
            <a:ext cx="4358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 descr="Ein Bild, das Dunkelheit, Screenshot, Licht enthält.&#10;&#10;Automatisch generierte Beschreibung">
            <a:extLst>
              <a:ext uri="{FF2B5EF4-FFF2-40B4-BE49-F238E27FC236}">
                <a16:creationId xmlns:a16="http://schemas.microsoft.com/office/drawing/2014/main" id="{F7A2F6A3-48F1-B0E7-A094-9A5E1CA68BC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73319" t="86074"/>
          <a:stretch>
            <a:fillRect/>
          </a:stretch>
        </p:blipFill>
        <p:spPr>
          <a:xfrm>
            <a:off x="9766442" y="2634032"/>
            <a:ext cx="1737662" cy="585125"/>
          </a:xfrm>
          <a:prstGeom prst="rect">
            <a:avLst/>
          </a:prstGeom>
        </p:spPr>
      </p:pic>
      <p:pic>
        <p:nvPicPr>
          <p:cNvPr id="26" name="Grafik 25" descr="Ein Bild, das Dunkelheit, Screenshot, Licht enthält.&#10;&#10;Automatisch generierte Beschreibung">
            <a:extLst>
              <a:ext uri="{FF2B5EF4-FFF2-40B4-BE49-F238E27FC236}">
                <a16:creationId xmlns:a16="http://schemas.microsoft.com/office/drawing/2014/main" id="{A2914460-9F0C-DBF8-01BF-056F89F82F7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8561" t="70403" r="24855" b="15671"/>
          <a:stretch>
            <a:fillRect/>
          </a:stretch>
        </p:blipFill>
        <p:spPr>
          <a:xfrm>
            <a:off x="9430581" y="4859263"/>
            <a:ext cx="2350959" cy="577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CAFF45FF-1692-846B-6837-E5FF41190CA8}"/>
                  </a:ext>
                </a:extLst>
              </p:cNvPr>
              <p:cNvSpPr txBox="1"/>
              <p:nvPr/>
            </p:nvSpPr>
            <p:spPr>
              <a:xfrm>
                <a:off x="9479675" y="3133175"/>
                <a:ext cx="2441314" cy="651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⋀"/>
                          <m:subHide m:val="on"/>
                          <m:supHide m:val="on"/>
                          <m:ctrlPr>
                            <a:rPr lang="de-AT" sz="15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lit/>
                            </m:rPr>
                            <a:rPr lang="de-AT" sz="15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nary>
                            <m:naryPr>
                              <m:chr m:val="⋁"/>
                              <m:subHide m:val="on"/>
                              <m:supHide m:val="on"/>
                              <m:ctrlPr>
                                <a:rPr lang="de-AT" sz="15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e>
                      </m:nary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CAFF45FF-1692-846B-6837-E5FF41190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675" y="3133175"/>
                <a:ext cx="2441314" cy="65126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5BECA351-DA0B-9EFF-F6A2-94062C0E534D}"/>
                  </a:ext>
                </a:extLst>
              </p:cNvPr>
              <p:cNvSpPr txBox="1"/>
              <p:nvPr/>
            </p:nvSpPr>
            <p:spPr>
              <a:xfrm>
                <a:off x="9479675" y="4208649"/>
                <a:ext cx="2441314" cy="651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⋀"/>
                          <m:subHide m:val="on"/>
                          <m:supHide m:val="on"/>
                          <m:ctrlPr>
                            <a:rPr lang="de-AT" sz="15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lit/>
                            </m:rPr>
                            <a:rPr lang="de-AT" sz="15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nary>
                            <m:naryPr>
                              <m:chr m:val="⋁"/>
                              <m:subHide m:val="on"/>
                              <m:supHide m:val="on"/>
                              <m:ctrlPr>
                                <a:rPr lang="de-AT" sz="15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e>
                      </m:nary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5BECA351-DA0B-9EFF-F6A2-94062C0E5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675" y="4208649"/>
                <a:ext cx="2441314" cy="65126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feld 28">
            <a:extLst>
              <a:ext uri="{FF2B5EF4-FFF2-40B4-BE49-F238E27FC236}">
                <a16:creationId xmlns:a16="http://schemas.microsoft.com/office/drawing/2014/main" id="{4ADE8B81-B7DD-11B1-D237-FB88F2D6B1CC}"/>
              </a:ext>
            </a:extLst>
          </p:cNvPr>
          <p:cNvSpPr txBox="1"/>
          <p:nvPr/>
        </p:nvSpPr>
        <p:spPr>
          <a:xfrm>
            <a:off x="10437304" y="357521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70FEC290-B1D4-7D9A-407D-1FA028E6E89A}"/>
              </a:ext>
            </a:extLst>
          </p:cNvPr>
          <p:cNvSpPr/>
          <p:nvPr/>
        </p:nvSpPr>
        <p:spPr>
          <a:xfrm>
            <a:off x="9479675" y="4885585"/>
            <a:ext cx="2251747" cy="461286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>
                <a:solidFill>
                  <a:srgbClr val="C00000"/>
                </a:solidFill>
              </a:rPr>
              <a:t>BFT </a:t>
            </a:r>
            <a:r>
              <a:rPr lang="de-AT" sz="1200" dirty="0" err="1">
                <a:solidFill>
                  <a:srgbClr val="C00000"/>
                </a:solidFill>
              </a:rPr>
              <a:t>for</a:t>
            </a:r>
            <a:r>
              <a:rPr lang="de-AT" sz="1200" dirty="0">
                <a:solidFill>
                  <a:srgbClr val="C00000"/>
                </a:solidFill>
              </a:rPr>
              <a:t> Alice*?</a:t>
            </a:r>
          </a:p>
          <a:p>
            <a:pPr algn="ctr"/>
            <a:r>
              <a:rPr lang="de-AT" sz="1200" dirty="0">
                <a:solidFill>
                  <a:srgbClr val="C00000"/>
                </a:solidFill>
              </a:rPr>
              <a:t>IC </a:t>
            </a:r>
            <a:r>
              <a:rPr lang="de-AT" sz="1200" dirty="0" err="1">
                <a:solidFill>
                  <a:srgbClr val="C00000"/>
                </a:solidFill>
              </a:rPr>
              <a:t>for</a:t>
            </a:r>
            <a:r>
              <a:rPr lang="de-AT" sz="1200" dirty="0">
                <a:solidFill>
                  <a:srgbClr val="C00000"/>
                </a:solidFill>
              </a:rPr>
              <a:t> Alice*?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87AC420-540E-FBE5-E8F9-D6E733299207}"/>
              </a:ext>
            </a:extLst>
          </p:cNvPr>
          <p:cNvSpPr/>
          <p:nvPr/>
        </p:nvSpPr>
        <p:spPr>
          <a:xfrm>
            <a:off x="9479675" y="2652961"/>
            <a:ext cx="2251747" cy="461286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>
                <a:solidFill>
                  <a:srgbClr val="C00000"/>
                </a:solidFill>
              </a:rPr>
              <a:t>BFT </a:t>
            </a:r>
            <a:r>
              <a:rPr lang="de-AT" sz="1200" dirty="0" err="1">
                <a:solidFill>
                  <a:srgbClr val="C00000"/>
                </a:solidFill>
              </a:rPr>
              <a:t>for</a:t>
            </a:r>
            <a:r>
              <a:rPr lang="de-AT" sz="1200" dirty="0">
                <a:solidFill>
                  <a:srgbClr val="C00000"/>
                </a:solidFill>
              </a:rPr>
              <a:t> Alice*?</a:t>
            </a:r>
          </a:p>
          <a:p>
            <a:pPr algn="ctr"/>
            <a:r>
              <a:rPr lang="de-AT" sz="1200" dirty="0">
                <a:solidFill>
                  <a:srgbClr val="C00000"/>
                </a:solidFill>
              </a:rPr>
              <a:t>IC </a:t>
            </a:r>
            <a:r>
              <a:rPr lang="de-AT" sz="1200" dirty="0" err="1">
                <a:solidFill>
                  <a:srgbClr val="C00000"/>
                </a:solidFill>
              </a:rPr>
              <a:t>for</a:t>
            </a:r>
            <a:r>
              <a:rPr lang="de-AT" sz="1200" dirty="0">
                <a:solidFill>
                  <a:srgbClr val="C00000"/>
                </a:solidFill>
              </a:rPr>
              <a:t> Alice*?</a:t>
            </a:r>
          </a:p>
        </p:txBody>
      </p:sp>
    </p:spTree>
    <p:extLst>
      <p:ext uri="{BB962C8B-B14F-4D97-AF65-F5344CB8AC3E}">
        <p14:creationId xmlns:p14="http://schemas.microsoft.com/office/powerpoint/2010/main" val="166758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 animBg="1"/>
      <p:bldP spid="65" grpId="0" animBg="1"/>
      <p:bldP spid="66" grpId="0" animBg="1"/>
      <p:bldP spid="68" grpId="0" animBg="1"/>
      <p:bldP spid="69" grpId="0" animBg="1"/>
      <p:bldP spid="70" grpId="0"/>
      <p:bldP spid="71" grpId="0" animBg="1"/>
      <p:bldP spid="10" grpId="0"/>
      <p:bldP spid="27" grpId="0"/>
      <p:bldP spid="28" grpId="0"/>
      <p:bldP spid="29" grpId="0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E65D6-8FFC-E7E1-F233-4F97AB42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81872D9-6C1F-32FD-4AD4-B92281C7A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636264"/>
          </a:xfrm>
        </p:spPr>
        <p:txBody>
          <a:bodyPr/>
          <a:lstStyle/>
          <a:p>
            <a:r>
              <a:rPr lang="en-US" sz="3800" dirty="0"/>
              <a:t>Compositional Approach</a:t>
            </a:r>
            <a:endParaRPr lang="de-AT" sz="3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245D8D-1B0F-BAB6-E8F5-F86C25BBF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3192F2A-2320-57CB-5BE5-E78DF0416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00F8F0F-BE88-5A2D-B931-9A08C1DA1A07}"/>
              </a:ext>
            </a:extLst>
          </p:cNvPr>
          <p:cNvSpPr txBox="1"/>
          <p:nvPr/>
        </p:nvSpPr>
        <p:spPr>
          <a:xfrm>
            <a:off x="716902" y="1368865"/>
            <a:ext cx="5562492" cy="57733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Piecewise</a:t>
            </a: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 Analysis</a:t>
            </a: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8FCB5070-8C66-4F12-5EF6-C487D32ECA2D}"/>
              </a:ext>
            </a:extLst>
          </p:cNvPr>
          <p:cNvSpPr txBox="1">
            <a:spLocks/>
          </p:cNvSpPr>
          <p:nvPr/>
        </p:nvSpPr>
        <p:spPr>
          <a:xfrm>
            <a:off x="9121530" y="0"/>
            <a:ext cx="3067251" cy="6810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 </a:t>
            </a:r>
            <a:r>
              <a:rPr lang="de-AT" sz="1600" dirty="0" err="1">
                <a:latin typeface="Arial Nova Light" panose="020B0304020202020204" pitchFamily="34" charset="0"/>
              </a:rPr>
              <a:t>Compositionality</a:t>
            </a:r>
            <a:r>
              <a:rPr lang="de-AT" sz="1600" dirty="0">
                <a:latin typeface="Arial Nova Light" panose="020B0304020202020204" pitchFamily="34" charset="0"/>
              </a:rPr>
              <a:t>	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1DF3B1A-48CE-60D2-E501-E9FA3BCE6713}"/>
              </a:ext>
            </a:extLst>
          </p:cNvPr>
          <p:cNvSpPr txBox="1"/>
          <p:nvPr/>
        </p:nvSpPr>
        <p:spPr>
          <a:xfrm>
            <a:off x="10982630" y="374206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2D7A3B47-ED6E-AB69-834C-1DC74B0A5E02}"/>
              </a:ext>
            </a:extLst>
          </p:cNvPr>
          <p:cNvSpPr txBox="1"/>
          <p:nvPr/>
        </p:nvSpPr>
        <p:spPr>
          <a:xfrm>
            <a:off x="6898468" y="2875247"/>
            <a:ext cx="3529237" cy="586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de-AT" sz="24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LinLibertineT"/>
              </a:rPr>
              <a:t>144,342,306 </a:t>
            </a:r>
            <a:r>
              <a:rPr lang="de-AT" sz="2400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LinLibertineT"/>
              </a:rPr>
              <a:t>nodes</a:t>
            </a:r>
            <a:endParaRPr lang="de-AT" sz="2400" dirty="0">
              <a:solidFill>
                <a:schemeClr val="accent1">
                  <a:lumMod val="75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471004BC-2A96-8603-5B86-7919C468CBB4}"/>
              </a:ext>
            </a:extLst>
          </p:cNvPr>
          <p:cNvSpPr txBox="1"/>
          <p:nvPr/>
        </p:nvSpPr>
        <p:spPr>
          <a:xfrm>
            <a:off x="7435340" y="3335888"/>
            <a:ext cx="4717683" cy="586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de-AT" sz="24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LinLibertineT"/>
              </a:rPr>
              <a:t>&gt; 200 GB</a:t>
            </a:r>
            <a:endParaRPr lang="de-AT" sz="2400" dirty="0">
              <a:solidFill>
                <a:schemeClr val="accent1">
                  <a:lumMod val="75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100" name="Grafik 9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4A19795-740A-D6AD-C255-2E900F0D54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88738" y="4031648"/>
            <a:ext cx="1371009" cy="1371009"/>
          </a:xfrm>
          <a:prstGeom prst="rect">
            <a:avLst/>
          </a:prstGeom>
          <a:ln>
            <a:noFill/>
          </a:ln>
        </p:spPr>
      </p:pic>
      <p:sp>
        <p:nvSpPr>
          <p:cNvPr id="102" name="Inhaltsplatzhalter 2">
            <a:extLst>
              <a:ext uri="{FF2B5EF4-FFF2-40B4-BE49-F238E27FC236}">
                <a16:creationId xmlns:a16="http://schemas.microsoft.com/office/drawing/2014/main" id="{E98EAA75-A8EB-6648-9ECF-748FF54F84E5}"/>
              </a:ext>
            </a:extLst>
          </p:cNvPr>
          <p:cNvSpPr txBox="1">
            <a:spLocks/>
          </p:cNvSpPr>
          <p:nvPr/>
        </p:nvSpPr>
        <p:spPr>
          <a:xfrm>
            <a:off x="3158343" y="5825697"/>
            <a:ext cx="1865696" cy="5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Game tree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103" name="Grafik 39" descr="Laubbaum mit einfarbiger Füllung">
            <a:extLst>
              <a:ext uri="{FF2B5EF4-FFF2-40B4-BE49-F238E27FC236}">
                <a16:creationId xmlns:a16="http://schemas.microsoft.com/office/drawing/2014/main" id="{1C0A4E61-DBA6-94B6-F52F-86F4DA09EDDC}"/>
              </a:ext>
            </a:extLst>
          </p:cNvPr>
          <p:cNvSpPr/>
          <p:nvPr/>
        </p:nvSpPr>
        <p:spPr>
          <a:xfrm>
            <a:off x="2441793" y="2021531"/>
            <a:ext cx="3529237" cy="3690041"/>
          </a:xfrm>
          <a:custGeom>
            <a:avLst/>
            <a:gdLst>
              <a:gd name="connsiteX0" fmla="*/ 2414211 w 2664288"/>
              <a:gd name="connsiteY0" fmla="*/ 859241 h 2725204"/>
              <a:gd name="connsiteX1" fmla="*/ 2176958 w 2664288"/>
              <a:gd name="connsiteY1" fmla="*/ 554659 h 2725204"/>
              <a:gd name="connsiteX2" fmla="*/ 2176958 w 2664288"/>
              <a:gd name="connsiteY2" fmla="*/ 525804 h 2725204"/>
              <a:gd name="connsiteX3" fmla="*/ 1779398 w 2664288"/>
              <a:gd name="connsiteY3" fmla="*/ 128245 h 2725204"/>
              <a:gd name="connsiteX4" fmla="*/ 1596649 w 2664288"/>
              <a:gd name="connsiteY4" fmla="*/ 173131 h 2725204"/>
              <a:gd name="connsiteX5" fmla="*/ 1266419 w 2664288"/>
              <a:gd name="connsiteY5" fmla="*/ 0 h 2725204"/>
              <a:gd name="connsiteX6" fmla="*/ 884890 w 2664288"/>
              <a:gd name="connsiteY6" fmla="*/ 275727 h 2725204"/>
              <a:gd name="connsiteX7" fmla="*/ 689316 w 2664288"/>
              <a:gd name="connsiteY7" fmla="*/ 224429 h 2725204"/>
              <a:gd name="connsiteX8" fmla="*/ 288551 w 2664288"/>
              <a:gd name="connsiteY8" fmla="*/ 625194 h 2725204"/>
              <a:gd name="connsiteX9" fmla="*/ 359086 w 2664288"/>
              <a:gd name="connsiteY9" fmla="*/ 849623 h 2725204"/>
              <a:gd name="connsiteX10" fmla="*/ 0 w 2664288"/>
              <a:gd name="connsiteY10" fmla="*/ 1314510 h 2725204"/>
              <a:gd name="connsiteX11" fmla="*/ 480918 w 2664288"/>
              <a:gd name="connsiteY11" fmla="*/ 1795429 h 2725204"/>
              <a:gd name="connsiteX12" fmla="*/ 596339 w 2664288"/>
              <a:gd name="connsiteY12" fmla="*/ 1782604 h 2725204"/>
              <a:gd name="connsiteX13" fmla="*/ 1106112 w 2664288"/>
              <a:gd name="connsiteY13" fmla="*/ 2292378 h 2725204"/>
              <a:gd name="connsiteX14" fmla="*/ 1093288 w 2664288"/>
              <a:gd name="connsiteY14" fmla="*/ 2596960 h 2725204"/>
              <a:gd name="connsiteX15" fmla="*/ 1074051 w 2664288"/>
              <a:gd name="connsiteY15" fmla="*/ 2641845 h 2725204"/>
              <a:gd name="connsiteX16" fmla="*/ 1045196 w 2664288"/>
              <a:gd name="connsiteY16" fmla="*/ 2670701 h 2725204"/>
              <a:gd name="connsiteX17" fmla="*/ 1067639 w 2664288"/>
              <a:gd name="connsiteY17" fmla="*/ 2725205 h 2725204"/>
              <a:gd name="connsiteX18" fmla="*/ 1420312 w 2664288"/>
              <a:gd name="connsiteY18" fmla="*/ 2725205 h 2725204"/>
              <a:gd name="connsiteX19" fmla="*/ 1449168 w 2664288"/>
              <a:gd name="connsiteY19" fmla="*/ 2677113 h 2725204"/>
              <a:gd name="connsiteX20" fmla="*/ 1423519 w 2664288"/>
              <a:gd name="connsiteY20" fmla="*/ 2635433 h 2725204"/>
              <a:gd name="connsiteX21" fmla="*/ 1404282 w 2664288"/>
              <a:gd name="connsiteY21" fmla="*/ 2590548 h 2725204"/>
              <a:gd name="connsiteX22" fmla="*/ 1391457 w 2664288"/>
              <a:gd name="connsiteY22" fmla="*/ 2202606 h 2725204"/>
              <a:gd name="connsiteX23" fmla="*/ 1394664 w 2664288"/>
              <a:gd name="connsiteY23" fmla="*/ 2196194 h 2725204"/>
              <a:gd name="connsiteX24" fmla="*/ 1737719 w 2664288"/>
              <a:gd name="connsiteY24" fmla="*/ 1923674 h 2725204"/>
              <a:gd name="connsiteX25" fmla="*/ 2154515 w 2664288"/>
              <a:gd name="connsiteY25" fmla="*/ 1580619 h 2725204"/>
              <a:gd name="connsiteX26" fmla="*/ 2279553 w 2664288"/>
              <a:gd name="connsiteY26" fmla="*/ 1603062 h 2725204"/>
              <a:gd name="connsiteX27" fmla="*/ 2664288 w 2664288"/>
              <a:gd name="connsiteY27" fmla="*/ 1218327 h 2725204"/>
              <a:gd name="connsiteX28" fmla="*/ 2414211 w 2664288"/>
              <a:gd name="connsiteY28" fmla="*/ 859241 h 2725204"/>
              <a:gd name="connsiteX29" fmla="*/ 1260006 w 2664288"/>
              <a:gd name="connsiteY29" fmla="*/ 1837108 h 2725204"/>
              <a:gd name="connsiteX30" fmla="*/ 1192678 w 2664288"/>
              <a:gd name="connsiteY30" fmla="*/ 1567794 h 2725204"/>
              <a:gd name="connsiteX31" fmla="*/ 1410694 w 2664288"/>
              <a:gd name="connsiteY31" fmla="*/ 1494053 h 2725204"/>
              <a:gd name="connsiteX32" fmla="*/ 1260006 w 2664288"/>
              <a:gd name="connsiteY32" fmla="*/ 1837108 h 2725204"/>
              <a:gd name="connsiteX33" fmla="*/ 775882 w 2664288"/>
              <a:gd name="connsiteY33" fmla="*/ 1692833 h 2725204"/>
              <a:gd name="connsiteX34" fmla="*/ 916951 w 2664288"/>
              <a:gd name="connsiteY34" fmla="*/ 1519702 h 2725204"/>
              <a:gd name="connsiteX35" fmla="*/ 1006723 w 2664288"/>
              <a:gd name="connsiteY35" fmla="*/ 1551764 h 2725204"/>
              <a:gd name="connsiteX36" fmla="*/ 1106112 w 2664288"/>
              <a:gd name="connsiteY36" fmla="*/ 1946117 h 2725204"/>
              <a:gd name="connsiteX37" fmla="*/ 775882 w 2664288"/>
              <a:gd name="connsiteY37" fmla="*/ 1692833 h 2725204"/>
              <a:gd name="connsiteX38" fmla="*/ 1663978 w 2664288"/>
              <a:gd name="connsiteY38" fmla="*/ 1779398 h 2725204"/>
              <a:gd name="connsiteX39" fmla="*/ 1397870 w 2664288"/>
              <a:gd name="connsiteY39" fmla="*/ 1930086 h 2725204"/>
              <a:gd name="connsiteX40" fmla="*/ 1628710 w 2664288"/>
              <a:gd name="connsiteY40" fmla="*/ 1455580 h 2725204"/>
              <a:gd name="connsiteX41" fmla="*/ 1907643 w 2664288"/>
              <a:gd name="connsiteY41" fmla="*/ 1535733 h 2725204"/>
              <a:gd name="connsiteX42" fmla="*/ 1997415 w 2664288"/>
              <a:gd name="connsiteY42" fmla="*/ 1526115 h 2725204"/>
              <a:gd name="connsiteX43" fmla="*/ 1663978 w 2664288"/>
              <a:gd name="connsiteY43" fmla="*/ 1779398 h 272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664288" h="2725204">
                <a:moveTo>
                  <a:pt x="2414211" y="859241"/>
                </a:moveTo>
                <a:cubicBezTo>
                  <a:pt x="2375737" y="730996"/>
                  <a:pt x="2292378" y="621988"/>
                  <a:pt x="2176958" y="554659"/>
                </a:cubicBezTo>
                <a:cubicBezTo>
                  <a:pt x="2176958" y="545041"/>
                  <a:pt x="2176958" y="535423"/>
                  <a:pt x="2176958" y="525804"/>
                </a:cubicBezTo>
                <a:cubicBezTo>
                  <a:pt x="2180164" y="307788"/>
                  <a:pt x="2000621" y="128245"/>
                  <a:pt x="1779398" y="128245"/>
                </a:cubicBezTo>
                <a:cubicBezTo>
                  <a:pt x="1712070" y="128245"/>
                  <a:pt x="1651153" y="144276"/>
                  <a:pt x="1596649" y="173131"/>
                </a:cubicBezTo>
                <a:cubicBezTo>
                  <a:pt x="1522908" y="67329"/>
                  <a:pt x="1404282" y="0"/>
                  <a:pt x="1266419" y="0"/>
                </a:cubicBezTo>
                <a:cubicBezTo>
                  <a:pt x="1090082" y="0"/>
                  <a:pt x="939394" y="115420"/>
                  <a:pt x="884890" y="275727"/>
                </a:cubicBezTo>
                <a:cubicBezTo>
                  <a:pt x="827180" y="243665"/>
                  <a:pt x="759851" y="224429"/>
                  <a:pt x="689316" y="224429"/>
                </a:cubicBezTo>
                <a:cubicBezTo>
                  <a:pt x="468094" y="224429"/>
                  <a:pt x="288551" y="403972"/>
                  <a:pt x="288551" y="625194"/>
                </a:cubicBezTo>
                <a:cubicBezTo>
                  <a:pt x="288551" y="708553"/>
                  <a:pt x="314200" y="785500"/>
                  <a:pt x="359086" y="849623"/>
                </a:cubicBezTo>
                <a:cubicBezTo>
                  <a:pt x="150688" y="904127"/>
                  <a:pt x="0" y="1090082"/>
                  <a:pt x="0" y="1314510"/>
                </a:cubicBezTo>
                <a:cubicBezTo>
                  <a:pt x="0" y="1580619"/>
                  <a:pt x="214810" y="1795429"/>
                  <a:pt x="480918" y="1795429"/>
                </a:cubicBezTo>
                <a:cubicBezTo>
                  <a:pt x="519392" y="1795429"/>
                  <a:pt x="557865" y="1789017"/>
                  <a:pt x="596339" y="1782604"/>
                </a:cubicBezTo>
                <a:cubicBezTo>
                  <a:pt x="750233" y="1853139"/>
                  <a:pt x="1090082" y="2058331"/>
                  <a:pt x="1106112" y="2292378"/>
                </a:cubicBezTo>
                <a:lnTo>
                  <a:pt x="1093288" y="2596960"/>
                </a:lnTo>
                <a:cubicBezTo>
                  <a:pt x="1093288" y="2612990"/>
                  <a:pt x="1086876" y="2629021"/>
                  <a:pt x="1074051" y="2641845"/>
                </a:cubicBezTo>
                <a:lnTo>
                  <a:pt x="1045196" y="2670701"/>
                </a:lnTo>
                <a:cubicBezTo>
                  <a:pt x="1025959" y="2693143"/>
                  <a:pt x="1038784" y="2725205"/>
                  <a:pt x="1067639" y="2725205"/>
                </a:cubicBezTo>
                <a:lnTo>
                  <a:pt x="1420312" y="2725205"/>
                </a:lnTo>
                <a:cubicBezTo>
                  <a:pt x="1445961" y="2725205"/>
                  <a:pt x="1458786" y="2699556"/>
                  <a:pt x="1449168" y="2677113"/>
                </a:cubicBezTo>
                <a:cubicBezTo>
                  <a:pt x="1449168" y="2677113"/>
                  <a:pt x="1433137" y="2645052"/>
                  <a:pt x="1423519" y="2635433"/>
                </a:cubicBezTo>
                <a:cubicBezTo>
                  <a:pt x="1413900" y="2622609"/>
                  <a:pt x="1404282" y="2609784"/>
                  <a:pt x="1404282" y="2590548"/>
                </a:cubicBezTo>
                <a:lnTo>
                  <a:pt x="1391457" y="2202606"/>
                </a:lnTo>
                <a:cubicBezTo>
                  <a:pt x="1391457" y="2199400"/>
                  <a:pt x="1394664" y="2196194"/>
                  <a:pt x="1394664" y="2196194"/>
                </a:cubicBezTo>
                <a:cubicBezTo>
                  <a:pt x="1420312" y="2080774"/>
                  <a:pt x="1574206" y="2003827"/>
                  <a:pt x="1737719" y="1923674"/>
                </a:cubicBezTo>
                <a:cubicBezTo>
                  <a:pt x="1901231" y="1843521"/>
                  <a:pt x="2093598" y="1747337"/>
                  <a:pt x="2154515" y="1580619"/>
                </a:cubicBezTo>
                <a:cubicBezTo>
                  <a:pt x="2192988" y="1593443"/>
                  <a:pt x="2234668" y="1603062"/>
                  <a:pt x="2279553" y="1603062"/>
                </a:cubicBezTo>
                <a:cubicBezTo>
                  <a:pt x="2491158" y="1603062"/>
                  <a:pt x="2664288" y="1429931"/>
                  <a:pt x="2664288" y="1218327"/>
                </a:cubicBezTo>
                <a:cubicBezTo>
                  <a:pt x="2661082" y="1054815"/>
                  <a:pt x="2558486" y="913745"/>
                  <a:pt x="2414211" y="859241"/>
                </a:cubicBezTo>
                <a:close/>
                <a:moveTo>
                  <a:pt x="1260006" y="1837108"/>
                </a:moveTo>
                <a:cubicBezTo>
                  <a:pt x="1250388" y="1756955"/>
                  <a:pt x="1231151" y="1660772"/>
                  <a:pt x="1192678" y="1567794"/>
                </a:cubicBezTo>
                <a:cubicBezTo>
                  <a:pt x="1272831" y="1558176"/>
                  <a:pt x="1346572" y="1532527"/>
                  <a:pt x="1410694" y="1494053"/>
                </a:cubicBezTo>
                <a:cubicBezTo>
                  <a:pt x="1343366" y="1609474"/>
                  <a:pt x="1292068" y="1734513"/>
                  <a:pt x="1260006" y="1837108"/>
                </a:cubicBezTo>
                <a:close/>
                <a:moveTo>
                  <a:pt x="775882" y="1692833"/>
                </a:moveTo>
                <a:cubicBezTo>
                  <a:pt x="833592" y="1647947"/>
                  <a:pt x="881684" y="1587031"/>
                  <a:pt x="916951" y="1519702"/>
                </a:cubicBezTo>
                <a:cubicBezTo>
                  <a:pt x="945806" y="1532527"/>
                  <a:pt x="974661" y="1545351"/>
                  <a:pt x="1006723" y="1551764"/>
                </a:cubicBezTo>
                <a:cubicBezTo>
                  <a:pt x="1090082" y="1689627"/>
                  <a:pt x="1106112" y="1846727"/>
                  <a:pt x="1106112" y="1946117"/>
                </a:cubicBezTo>
                <a:cubicBezTo>
                  <a:pt x="1003516" y="1837108"/>
                  <a:pt x="872065" y="1750543"/>
                  <a:pt x="775882" y="1692833"/>
                </a:cubicBezTo>
                <a:close/>
                <a:moveTo>
                  <a:pt x="1663978" y="1779398"/>
                </a:moveTo>
                <a:cubicBezTo>
                  <a:pt x="1571000" y="1824284"/>
                  <a:pt x="1474817" y="1872376"/>
                  <a:pt x="1397870" y="1930086"/>
                </a:cubicBezTo>
                <a:cubicBezTo>
                  <a:pt x="1439549" y="1798635"/>
                  <a:pt x="1513290" y="1599855"/>
                  <a:pt x="1628710" y="1455580"/>
                </a:cubicBezTo>
                <a:cubicBezTo>
                  <a:pt x="1708864" y="1506878"/>
                  <a:pt x="1805047" y="1535733"/>
                  <a:pt x="1907643" y="1535733"/>
                </a:cubicBezTo>
                <a:cubicBezTo>
                  <a:pt x="1939704" y="1535733"/>
                  <a:pt x="1968560" y="1532527"/>
                  <a:pt x="1997415" y="1526115"/>
                </a:cubicBezTo>
                <a:cubicBezTo>
                  <a:pt x="1962147" y="1625504"/>
                  <a:pt x="1837108" y="1692833"/>
                  <a:pt x="1663978" y="1779398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204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0309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8" grpId="0"/>
      <p:bldP spid="99" grpId="0"/>
      <p:bldP spid="102" grpId="0"/>
      <p:bldP spid="10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776F2-6FE9-904F-5F46-6B10C066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A83ACDD-503D-86BB-21F3-40F8A99D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636264"/>
          </a:xfrm>
        </p:spPr>
        <p:txBody>
          <a:bodyPr/>
          <a:lstStyle/>
          <a:p>
            <a:r>
              <a:rPr lang="en-US" sz="3800" dirty="0"/>
              <a:t>Compositional Approach</a:t>
            </a:r>
            <a:endParaRPr lang="de-AT" sz="3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9595EF-AE35-438B-31FC-95C2F5E1E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9DF9034D-7197-BCC9-5C66-3D05E2AF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5472BA3-E9FE-5150-98A4-537EB381C531}"/>
              </a:ext>
            </a:extLst>
          </p:cNvPr>
          <p:cNvSpPr txBox="1"/>
          <p:nvPr/>
        </p:nvSpPr>
        <p:spPr>
          <a:xfrm>
            <a:off x="716902" y="1368865"/>
            <a:ext cx="5562492" cy="57733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Piecewise</a:t>
            </a: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 Analysis</a:t>
            </a: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0700FEA4-2FDA-908C-0FF5-D80D749DE4D7}"/>
              </a:ext>
            </a:extLst>
          </p:cNvPr>
          <p:cNvSpPr txBox="1">
            <a:spLocks/>
          </p:cNvSpPr>
          <p:nvPr/>
        </p:nvSpPr>
        <p:spPr>
          <a:xfrm>
            <a:off x="9121530" y="0"/>
            <a:ext cx="3067251" cy="6810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 </a:t>
            </a:r>
            <a:r>
              <a:rPr lang="de-AT" sz="1600" dirty="0" err="1">
                <a:latin typeface="Arial Nova Light" panose="020B0304020202020204" pitchFamily="34" charset="0"/>
              </a:rPr>
              <a:t>Compositionality</a:t>
            </a:r>
            <a:r>
              <a:rPr lang="de-AT" sz="1600" dirty="0">
                <a:latin typeface="Arial Nova Light" panose="020B0304020202020204" pitchFamily="34" charset="0"/>
              </a:rPr>
              <a:t>	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B6ECB71-B743-9784-DB01-732D75F6633D}"/>
              </a:ext>
            </a:extLst>
          </p:cNvPr>
          <p:cNvSpPr txBox="1"/>
          <p:nvPr/>
        </p:nvSpPr>
        <p:spPr>
          <a:xfrm>
            <a:off x="10982630" y="374206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3" name="Grafik 39" descr="Laubbaum mit einfarbiger Füllung">
            <a:extLst>
              <a:ext uri="{FF2B5EF4-FFF2-40B4-BE49-F238E27FC236}">
                <a16:creationId xmlns:a16="http://schemas.microsoft.com/office/drawing/2014/main" id="{FDA4D15B-62AD-3610-7ED0-C4098948D1CD}"/>
              </a:ext>
            </a:extLst>
          </p:cNvPr>
          <p:cNvSpPr/>
          <p:nvPr/>
        </p:nvSpPr>
        <p:spPr>
          <a:xfrm>
            <a:off x="2441793" y="2021531"/>
            <a:ext cx="3529237" cy="3690041"/>
          </a:xfrm>
          <a:custGeom>
            <a:avLst/>
            <a:gdLst>
              <a:gd name="connsiteX0" fmla="*/ 2414211 w 2664288"/>
              <a:gd name="connsiteY0" fmla="*/ 859241 h 2725204"/>
              <a:gd name="connsiteX1" fmla="*/ 2176958 w 2664288"/>
              <a:gd name="connsiteY1" fmla="*/ 554659 h 2725204"/>
              <a:gd name="connsiteX2" fmla="*/ 2176958 w 2664288"/>
              <a:gd name="connsiteY2" fmla="*/ 525804 h 2725204"/>
              <a:gd name="connsiteX3" fmla="*/ 1779398 w 2664288"/>
              <a:gd name="connsiteY3" fmla="*/ 128245 h 2725204"/>
              <a:gd name="connsiteX4" fmla="*/ 1596649 w 2664288"/>
              <a:gd name="connsiteY4" fmla="*/ 173131 h 2725204"/>
              <a:gd name="connsiteX5" fmla="*/ 1266419 w 2664288"/>
              <a:gd name="connsiteY5" fmla="*/ 0 h 2725204"/>
              <a:gd name="connsiteX6" fmla="*/ 884890 w 2664288"/>
              <a:gd name="connsiteY6" fmla="*/ 275727 h 2725204"/>
              <a:gd name="connsiteX7" fmla="*/ 689316 w 2664288"/>
              <a:gd name="connsiteY7" fmla="*/ 224429 h 2725204"/>
              <a:gd name="connsiteX8" fmla="*/ 288551 w 2664288"/>
              <a:gd name="connsiteY8" fmla="*/ 625194 h 2725204"/>
              <a:gd name="connsiteX9" fmla="*/ 359086 w 2664288"/>
              <a:gd name="connsiteY9" fmla="*/ 849623 h 2725204"/>
              <a:gd name="connsiteX10" fmla="*/ 0 w 2664288"/>
              <a:gd name="connsiteY10" fmla="*/ 1314510 h 2725204"/>
              <a:gd name="connsiteX11" fmla="*/ 480918 w 2664288"/>
              <a:gd name="connsiteY11" fmla="*/ 1795429 h 2725204"/>
              <a:gd name="connsiteX12" fmla="*/ 596339 w 2664288"/>
              <a:gd name="connsiteY12" fmla="*/ 1782604 h 2725204"/>
              <a:gd name="connsiteX13" fmla="*/ 1106112 w 2664288"/>
              <a:gd name="connsiteY13" fmla="*/ 2292378 h 2725204"/>
              <a:gd name="connsiteX14" fmla="*/ 1093288 w 2664288"/>
              <a:gd name="connsiteY14" fmla="*/ 2596960 h 2725204"/>
              <a:gd name="connsiteX15" fmla="*/ 1074051 w 2664288"/>
              <a:gd name="connsiteY15" fmla="*/ 2641845 h 2725204"/>
              <a:gd name="connsiteX16" fmla="*/ 1045196 w 2664288"/>
              <a:gd name="connsiteY16" fmla="*/ 2670701 h 2725204"/>
              <a:gd name="connsiteX17" fmla="*/ 1067639 w 2664288"/>
              <a:gd name="connsiteY17" fmla="*/ 2725205 h 2725204"/>
              <a:gd name="connsiteX18" fmla="*/ 1420312 w 2664288"/>
              <a:gd name="connsiteY18" fmla="*/ 2725205 h 2725204"/>
              <a:gd name="connsiteX19" fmla="*/ 1449168 w 2664288"/>
              <a:gd name="connsiteY19" fmla="*/ 2677113 h 2725204"/>
              <a:gd name="connsiteX20" fmla="*/ 1423519 w 2664288"/>
              <a:gd name="connsiteY20" fmla="*/ 2635433 h 2725204"/>
              <a:gd name="connsiteX21" fmla="*/ 1404282 w 2664288"/>
              <a:gd name="connsiteY21" fmla="*/ 2590548 h 2725204"/>
              <a:gd name="connsiteX22" fmla="*/ 1391457 w 2664288"/>
              <a:gd name="connsiteY22" fmla="*/ 2202606 h 2725204"/>
              <a:gd name="connsiteX23" fmla="*/ 1394664 w 2664288"/>
              <a:gd name="connsiteY23" fmla="*/ 2196194 h 2725204"/>
              <a:gd name="connsiteX24" fmla="*/ 1737719 w 2664288"/>
              <a:gd name="connsiteY24" fmla="*/ 1923674 h 2725204"/>
              <a:gd name="connsiteX25" fmla="*/ 2154515 w 2664288"/>
              <a:gd name="connsiteY25" fmla="*/ 1580619 h 2725204"/>
              <a:gd name="connsiteX26" fmla="*/ 2279553 w 2664288"/>
              <a:gd name="connsiteY26" fmla="*/ 1603062 h 2725204"/>
              <a:gd name="connsiteX27" fmla="*/ 2664288 w 2664288"/>
              <a:gd name="connsiteY27" fmla="*/ 1218327 h 2725204"/>
              <a:gd name="connsiteX28" fmla="*/ 2414211 w 2664288"/>
              <a:gd name="connsiteY28" fmla="*/ 859241 h 2725204"/>
              <a:gd name="connsiteX29" fmla="*/ 1260006 w 2664288"/>
              <a:gd name="connsiteY29" fmla="*/ 1837108 h 2725204"/>
              <a:gd name="connsiteX30" fmla="*/ 1192678 w 2664288"/>
              <a:gd name="connsiteY30" fmla="*/ 1567794 h 2725204"/>
              <a:gd name="connsiteX31" fmla="*/ 1410694 w 2664288"/>
              <a:gd name="connsiteY31" fmla="*/ 1494053 h 2725204"/>
              <a:gd name="connsiteX32" fmla="*/ 1260006 w 2664288"/>
              <a:gd name="connsiteY32" fmla="*/ 1837108 h 2725204"/>
              <a:gd name="connsiteX33" fmla="*/ 775882 w 2664288"/>
              <a:gd name="connsiteY33" fmla="*/ 1692833 h 2725204"/>
              <a:gd name="connsiteX34" fmla="*/ 916951 w 2664288"/>
              <a:gd name="connsiteY34" fmla="*/ 1519702 h 2725204"/>
              <a:gd name="connsiteX35" fmla="*/ 1006723 w 2664288"/>
              <a:gd name="connsiteY35" fmla="*/ 1551764 h 2725204"/>
              <a:gd name="connsiteX36" fmla="*/ 1106112 w 2664288"/>
              <a:gd name="connsiteY36" fmla="*/ 1946117 h 2725204"/>
              <a:gd name="connsiteX37" fmla="*/ 775882 w 2664288"/>
              <a:gd name="connsiteY37" fmla="*/ 1692833 h 2725204"/>
              <a:gd name="connsiteX38" fmla="*/ 1663978 w 2664288"/>
              <a:gd name="connsiteY38" fmla="*/ 1779398 h 2725204"/>
              <a:gd name="connsiteX39" fmla="*/ 1397870 w 2664288"/>
              <a:gd name="connsiteY39" fmla="*/ 1930086 h 2725204"/>
              <a:gd name="connsiteX40" fmla="*/ 1628710 w 2664288"/>
              <a:gd name="connsiteY40" fmla="*/ 1455580 h 2725204"/>
              <a:gd name="connsiteX41" fmla="*/ 1907643 w 2664288"/>
              <a:gd name="connsiteY41" fmla="*/ 1535733 h 2725204"/>
              <a:gd name="connsiteX42" fmla="*/ 1997415 w 2664288"/>
              <a:gd name="connsiteY42" fmla="*/ 1526115 h 2725204"/>
              <a:gd name="connsiteX43" fmla="*/ 1663978 w 2664288"/>
              <a:gd name="connsiteY43" fmla="*/ 1779398 h 272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664288" h="2725204">
                <a:moveTo>
                  <a:pt x="2414211" y="859241"/>
                </a:moveTo>
                <a:cubicBezTo>
                  <a:pt x="2375737" y="730996"/>
                  <a:pt x="2292378" y="621988"/>
                  <a:pt x="2176958" y="554659"/>
                </a:cubicBezTo>
                <a:cubicBezTo>
                  <a:pt x="2176958" y="545041"/>
                  <a:pt x="2176958" y="535423"/>
                  <a:pt x="2176958" y="525804"/>
                </a:cubicBezTo>
                <a:cubicBezTo>
                  <a:pt x="2180164" y="307788"/>
                  <a:pt x="2000621" y="128245"/>
                  <a:pt x="1779398" y="128245"/>
                </a:cubicBezTo>
                <a:cubicBezTo>
                  <a:pt x="1712070" y="128245"/>
                  <a:pt x="1651153" y="144276"/>
                  <a:pt x="1596649" y="173131"/>
                </a:cubicBezTo>
                <a:cubicBezTo>
                  <a:pt x="1522908" y="67329"/>
                  <a:pt x="1404282" y="0"/>
                  <a:pt x="1266419" y="0"/>
                </a:cubicBezTo>
                <a:cubicBezTo>
                  <a:pt x="1090082" y="0"/>
                  <a:pt x="939394" y="115420"/>
                  <a:pt x="884890" y="275727"/>
                </a:cubicBezTo>
                <a:cubicBezTo>
                  <a:pt x="827180" y="243665"/>
                  <a:pt x="759851" y="224429"/>
                  <a:pt x="689316" y="224429"/>
                </a:cubicBezTo>
                <a:cubicBezTo>
                  <a:pt x="468094" y="224429"/>
                  <a:pt x="288551" y="403972"/>
                  <a:pt x="288551" y="625194"/>
                </a:cubicBezTo>
                <a:cubicBezTo>
                  <a:pt x="288551" y="708553"/>
                  <a:pt x="314200" y="785500"/>
                  <a:pt x="359086" y="849623"/>
                </a:cubicBezTo>
                <a:cubicBezTo>
                  <a:pt x="150688" y="904127"/>
                  <a:pt x="0" y="1090082"/>
                  <a:pt x="0" y="1314510"/>
                </a:cubicBezTo>
                <a:cubicBezTo>
                  <a:pt x="0" y="1580619"/>
                  <a:pt x="214810" y="1795429"/>
                  <a:pt x="480918" y="1795429"/>
                </a:cubicBezTo>
                <a:cubicBezTo>
                  <a:pt x="519392" y="1795429"/>
                  <a:pt x="557865" y="1789017"/>
                  <a:pt x="596339" y="1782604"/>
                </a:cubicBezTo>
                <a:cubicBezTo>
                  <a:pt x="750233" y="1853139"/>
                  <a:pt x="1090082" y="2058331"/>
                  <a:pt x="1106112" y="2292378"/>
                </a:cubicBezTo>
                <a:lnTo>
                  <a:pt x="1093288" y="2596960"/>
                </a:lnTo>
                <a:cubicBezTo>
                  <a:pt x="1093288" y="2612990"/>
                  <a:pt x="1086876" y="2629021"/>
                  <a:pt x="1074051" y="2641845"/>
                </a:cubicBezTo>
                <a:lnTo>
                  <a:pt x="1045196" y="2670701"/>
                </a:lnTo>
                <a:cubicBezTo>
                  <a:pt x="1025959" y="2693143"/>
                  <a:pt x="1038784" y="2725205"/>
                  <a:pt x="1067639" y="2725205"/>
                </a:cubicBezTo>
                <a:lnTo>
                  <a:pt x="1420312" y="2725205"/>
                </a:lnTo>
                <a:cubicBezTo>
                  <a:pt x="1445961" y="2725205"/>
                  <a:pt x="1458786" y="2699556"/>
                  <a:pt x="1449168" y="2677113"/>
                </a:cubicBezTo>
                <a:cubicBezTo>
                  <a:pt x="1449168" y="2677113"/>
                  <a:pt x="1433137" y="2645052"/>
                  <a:pt x="1423519" y="2635433"/>
                </a:cubicBezTo>
                <a:cubicBezTo>
                  <a:pt x="1413900" y="2622609"/>
                  <a:pt x="1404282" y="2609784"/>
                  <a:pt x="1404282" y="2590548"/>
                </a:cubicBezTo>
                <a:lnTo>
                  <a:pt x="1391457" y="2202606"/>
                </a:lnTo>
                <a:cubicBezTo>
                  <a:pt x="1391457" y="2199400"/>
                  <a:pt x="1394664" y="2196194"/>
                  <a:pt x="1394664" y="2196194"/>
                </a:cubicBezTo>
                <a:cubicBezTo>
                  <a:pt x="1420312" y="2080774"/>
                  <a:pt x="1574206" y="2003827"/>
                  <a:pt x="1737719" y="1923674"/>
                </a:cubicBezTo>
                <a:cubicBezTo>
                  <a:pt x="1901231" y="1843521"/>
                  <a:pt x="2093598" y="1747337"/>
                  <a:pt x="2154515" y="1580619"/>
                </a:cubicBezTo>
                <a:cubicBezTo>
                  <a:pt x="2192988" y="1593443"/>
                  <a:pt x="2234668" y="1603062"/>
                  <a:pt x="2279553" y="1603062"/>
                </a:cubicBezTo>
                <a:cubicBezTo>
                  <a:pt x="2491158" y="1603062"/>
                  <a:pt x="2664288" y="1429931"/>
                  <a:pt x="2664288" y="1218327"/>
                </a:cubicBezTo>
                <a:cubicBezTo>
                  <a:pt x="2661082" y="1054815"/>
                  <a:pt x="2558486" y="913745"/>
                  <a:pt x="2414211" y="859241"/>
                </a:cubicBezTo>
                <a:close/>
                <a:moveTo>
                  <a:pt x="1260006" y="1837108"/>
                </a:moveTo>
                <a:cubicBezTo>
                  <a:pt x="1250388" y="1756955"/>
                  <a:pt x="1231151" y="1660772"/>
                  <a:pt x="1192678" y="1567794"/>
                </a:cubicBezTo>
                <a:cubicBezTo>
                  <a:pt x="1272831" y="1558176"/>
                  <a:pt x="1346572" y="1532527"/>
                  <a:pt x="1410694" y="1494053"/>
                </a:cubicBezTo>
                <a:cubicBezTo>
                  <a:pt x="1343366" y="1609474"/>
                  <a:pt x="1292068" y="1734513"/>
                  <a:pt x="1260006" y="1837108"/>
                </a:cubicBezTo>
                <a:close/>
                <a:moveTo>
                  <a:pt x="775882" y="1692833"/>
                </a:moveTo>
                <a:cubicBezTo>
                  <a:pt x="833592" y="1647947"/>
                  <a:pt x="881684" y="1587031"/>
                  <a:pt x="916951" y="1519702"/>
                </a:cubicBezTo>
                <a:cubicBezTo>
                  <a:pt x="945806" y="1532527"/>
                  <a:pt x="974661" y="1545351"/>
                  <a:pt x="1006723" y="1551764"/>
                </a:cubicBezTo>
                <a:cubicBezTo>
                  <a:pt x="1090082" y="1689627"/>
                  <a:pt x="1106112" y="1846727"/>
                  <a:pt x="1106112" y="1946117"/>
                </a:cubicBezTo>
                <a:cubicBezTo>
                  <a:pt x="1003516" y="1837108"/>
                  <a:pt x="872065" y="1750543"/>
                  <a:pt x="775882" y="1692833"/>
                </a:cubicBezTo>
                <a:close/>
                <a:moveTo>
                  <a:pt x="1663978" y="1779398"/>
                </a:moveTo>
                <a:cubicBezTo>
                  <a:pt x="1571000" y="1824284"/>
                  <a:pt x="1474817" y="1872376"/>
                  <a:pt x="1397870" y="1930086"/>
                </a:cubicBezTo>
                <a:cubicBezTo>
                  <a:pt x="1439549" y="1798635"/>
                  <a:pt x="1513290" y="1599855"/>
                  <a:pt x="1628710" y="1455580"/>
                </a:cubicBezTo>
                <a:cubicBezTo>
                  <a:pt x="1708864" y="1506878"/>
                  <a:pt x="1805047" y="1535733"/>
                  <a:pt x="1907643" y="1535733"/>
                </a:cubicBezTo>
                <a:cubicBezTo>
                  <a:pt x="1939704" y="1535733"/>
                  <a:pt x="1968560" y="1532527"/>
                  <a:pt x="1997415" y="1526115"/>
                </a:cubicBezTo>
                <a:cubicBezTo>
                  <a:pt x="1962147" y="1625504"/>
                  <a:pt x="1837108" y="1692833"/>
                  <a:pt x="1663978" y="177939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204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19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2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D4B0B-5A05-587D-62E4-8C1FA62D5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2F5E61EB-441D-71AD-EC78-52C98A44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636264"/>
          </a:xfrm>
        </p:spPr>
        <p:txBody>
          <a:bodyPr/>
          <a:lstStyle/>
          <a:p>
            <a:r>
              <a:rPr lang="en-US" sz="3800" dirty="0"/>
              <a:t>Compositional Approach</a:t>
            </a:r>
            <a:endParaRPr lang="de-AT" sz="3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EB5746-D24C-AB81-FF9F-B0AAEEE48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F3F5E2C-CE48-0386-C5EB-E4E97FABA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276C3C5-2FA5-54E2-F1E4-FC79511C38CF}"/>
              </a:ext>
            </a:extLst>
          </p:cNvPr>
          <p:cNvSpPr txBox="1"/>
          <p:nvPr/>
        </p:nvSpPr>
        <p:spPr>
          <a:xfrm>
            <a:off x="716902" y="1368865"/>
            <a:ext cx="5562492" cy="57733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Piecewise</a:t>
            </a: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 Analysis</a:t>
            </a: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861945E5-02BB-4E9C-8E67-7FF505642795}"/>
              </a:ext>
            </a:extLst>
          </p:cNvPr>
          <p:cNvSpPr txBox="1">
            <a:spLocks/>
          </p:cNvSpPr>
          <p:nvPr/>
        </p:nvSpPr>
        <p:spPr>
          <a:xfrm>
            <a:off x="9121530" y="0"/>
            <a:ext cx="3067251" cy="6810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 </a:t>
            </a:r>
            <a:r>
              <a:rPr lang="de-AT" sz="1600" dirty="0" err="1">
                <a:latin typeface="Arial Nova Light" panose="020B0304020202020204" pitchFamily="34" charset="0"/>
              </a:rPr>
              <a:t>Compositionality</a:t>
            </a:r>
            <a:r>
              <a:rPr lang="de-AT" sz="1600" dirty="0">
                <a:latin typeface="Arial Nova Light" panose="020B0304020202020204" pitchFamily="34" charset="0"/>
              </a:rPr>
              <a:t>	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D172FD-BB55-AF9B-6AA4-955402F5D47F}"/>
              </a:ext>
            </a:extLst>
          </p:cNvPr>
          <p:cNvSpPr txBox="1"/>
          <p:nvPr/>
        </p:nvSpPr>
        <p:spPr>
          <a:xfrm>
            <a:off x="10982630" y="374206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1773183E-74CA-65F6-2D82-1F6C4ED53615}"/>
              </a:ext>
            </a:extLst>
          </p:cNvPr>
          <p:cNvGrpSpPr/>
          <p:nvPr/>
        </p:nvGrpSpPr>
        <p:grpSpPr>
          <a:xfrm>
            <a:off x="7653939" y="2021531"/>
            <a:ext cx="3529237" cy="3690041"/>
            <a:chOff x="3526933" y="2135390"/>
            <a:chExt cx="3529237" cy="3690041"/>
          </a:xfrm>
        </p:grpSpPr>
        <p:sp>
          <p:nvSpPr>
            <p:cNvPr id="50" name="Grafik 39" descr="Laubbaum mit einfarbiger Füllung">
              <a:extLst>
                <a:ext uri="{FF2B5EF4-FFF2-40B4-BE49-F238E27FC236}">
                  <a16:creationId xmlns:a16="http://schemas.microsoft.com/office/drawing/2014/main" id="{15337BED-8127-B8A8-D664-11D43C332726}"/>
                </a:ext>
              </a:extLst>
            </p:cNvPr>
            <p:cNvSpPr/>
            <p:nvPr/>
          </p:nvSpPr>
          <p:spPr>
            <a:xfrm>
              <a:off x="3526933" y="2135390"/>
              <a:ext cx="3529237" cy="3690041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  <p:sp>
          <p:nvSpPr>
            <p:cNvPr id="51" name="Grafik 39" descr="Laubbaum mit einfarbiger Füllung">
              <a:extLst>
                <a:ext uri="{FF2B5EF4-FFF2-40B4-BE49-F238E27FC236}">
                  <a16:creationId xmlns:a16="http://schemas.microsoft.com/office/drawing/2014/main" id="{4DB3F691-ECA1-751B-EF37-28CF87904478}"/>
                </a:ext>
              </a:extLst>
            </p:cNvPr>
            <p:cNvSpPr/>
            <p:nvPr/>
          </p:nvSpPr>
          <p:spPr>
            <a:xfrm>
              <a:off x="4435658" y="2804637"/>
              <a:ext cx="419035" cy="483712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noFill/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  <p:sp>
          <p:nvSpPr>
            <p:cNvPr id="52" name="Grafik 39" descr="Laubbaum mit einfarbiger Füllung">
              <a:extLst>
                <a:ext uri="{FF2B5EF4-FFF2-40B4-BE49-F238E27FC236}">
                  <a16:creationId xmlns:a16="http://schemas.microsoft.com/office/drawing/2014/main" id="{7D9A803F-F083-1091-31AA-2132594780BC}"/>
                </a:ext>
              </a:extLst>
            </p:cNvPr>
            <p:cNvSpPr/>
            <p:nvPr/>
          </p:nvSpPr>
          <p:spPr>
            <a:xfrm>
              <a:off x="3812957" y="3569651"/>
              <a:ext cx="622701" cy="718814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noFill/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  <p:sp>
          <p:nvSpPr>
            <p:cNvPr id="53" name="Grafik 39" descr="Laubbaum mit einfarbiger Füllung">
              <a:extLst>
                <a:ext uri="{FF2B5EF4-FFF2-40B4-BE49-F238E27FC236}">
                  <a16:creationId xmlns:a16="http://schemas.microsoft.com/office/drawing/2014/main" id="{1FBEA169-9DE3-3AD5-05B8-3FA6DEB0706F}"/>
                </a:ext>
              </a:extLst>
            </p:cNvPr>
            <p:cNvSpPr/>
            <p:nvPr/>
          </p:nvSpPr>
          <p:spPr>
            <a:xfrm>
              <a:off x="6018991" y="3345096"/>
              <a:ext cx="622701" cy="718814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noFill/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  <p:sp>
          <p:nvSpPr>
            <p:cNvPr id="54" name="Grafik 39" descr="Laubbaum mit einfarbiger Füllung">
              <a:extLst>
                <a:ext uri="{FF2B5EF4-FFF2-40B4-BE49-F238E27FC236}">
                  <a16:creationId xmlns:a16="http://schemas.microsoft.com/office/drawing/2014/main" id="{82D25191-F48A-C93F-E137-8FFCB9728D16}"/>
                </a:ext>
              </a:extLst>
            </p:cNvPr>
            <p:cNvSpPr/>
            <p:nvPr/>
          </p:nvSpPr>
          <p:spPr>
            <a:xfrm>
              <a:off x="5449279" y="2555295"/>
              <a:ext cx="622701" cy="718814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noFill/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  <p:sp>
          <p:nvSpPr>
            <p:cNvPr id="56" name="Grafik 39" descr="Laubbaum mit einfarbiger Füllung">
              <a:extLst>
                <a:ext uri="{FF2B5EF4-FFF2-40B4-BE49-F238E27FC236}">
                  <a16:creationId xmlns:a16="http://schemas.microsoft.com/office/drawing/2014/main" id="{B79129D7-2FC8-C475-9A61-30E2849707D6}"/>
                </a:ext>
              </a:extLst>
            </p:cNvPr>
            <p:cNvSpPr/>
            <p:nvPr/>
          </p:nvSpPr>
          <p:spPr>
            <a:xfrm>
              <a:off x="4973159" y="3429000"/>
              <a:ext cx="374614" cy="432435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noFill/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1CC5EFE8-2144-1323-4671-98015298AD43}"/>
              </a:ext>
            </a:extLst>
          </p:cNvPr>
          <p:cNvGrpSpPr/>
          <p:nvPr/>
        </p:nvGrpSpPr>
        <p:grpSpPr>
          <a:xfrm>
            <a:off x="2925922" y="3255428"/>
            <a:ext cx="1795482" cy="1294964"/>
            <a:chOff x="6641692" y="4881999"/>
            <a:chExt cx="1795482" cy="1294964"/>
          </a:xfrm>
          <a:solidFill>
            <a:srgbClr val="C00000"/>
          </a:solidFill>
        </p:grpSpPr>
        <p:pic>
          <p:nvPicPr>
            <p:cNvPr id="58" name="Grafik 57" descr="Monitor mit einfarbiger Füllung">
              <a:extLst>
                <a:ext uri="{FF2B5EF4-FFF2-40B4-BE49-F238E27FC236}">
                  <a16:creationId xmlns:a16="http://schemas.microsoft.com/office/drawing/2014/main" id="{7FD39D7B-75FF-C4B1-C759-C0D42212A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425" t="12267" r="5959" b="12500"/>
            <a:stretch/>
          </p:blipFill>
          <p:spPr>
            <a:xfrm>
              <a:off x="6641692" y="4881999"/>
              <a:ext cx="1795482" cy="1294964"/>
            </a:xfrm>
            <a:prstGeom prst="rect">
              <a:avLst/>
            </a:prstGeom>
          </p:spPr>
        </p:pic>
        <p:pic>
          <p:nvPicPr>
            <p:cNvPr id="61" name="Grafik 60" descr="Schachfiguren mit einfarbiger Füllung">
              <a:extLst>
                <a:ext uri="{FF2B5EF4-FFF2-40B4-BE49-F238E27FC236}">
                  <a16:creationId xmlns:a16="http://schemas.microsoft.com/office/drawing/2014/main" id="{1502F7A6-FF52-C63F-EC85-0894A6547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54977" y="5093555"/>
              <a:ext cx="693195" cy="693195"/>
            </a:xfrm>
            <a:prstGeom prst="rect">
              <a:avLst/>
            </a:prstGeom>
          </p:spPr>
        </p:pic>
      </p:grpSp>
      <p:sp>
        <p:nvSpPr>
          <p:cNvPr id="63" name="Grafik 39" descr="Laubbaum mit einfarbiger Füllung">
            <a:extLst>
              <a:ext uri="{FF2B5EF4-FFF2-40B4-BE49-F238E27FC236}">
                <a16:creationId xmlns:a16="http://schemas.microsoft.com/office/drawing/2014/main" id="{5CCDE352-F9C7-64A5-A185-887BE65FBBB2}"/>
              </a:ext>
            </a:extLst>
          </p:cNvPr>
          <p:cNvSpPr/>
          <p:nvPr/>
        </p:nvSpPr>
        <p:spPr>
          <a:xfrm>
            <a:off x="902119" y="3143974"/>
            <a:ext cx="1306937" cy="1366485"/>
          </a:xfrm>
          <a:custGeom>
            <a:avLst/>
            <a:gdLst>
              <a:gd name="connsiteX0" fmla="*/ 2414211 w 2664288"/>
              <a:gd name="connsiteY0" fmla="*/ 859241 h 2725204"/>
              <a:gd name="connsiteX1" fmla="*/ 2176958 w 2664288"/>
              <a:gd name="connsiteY1" fmla="*/ 554659 h 2725204"/>
              <a:gd name="connsiteX2" fmla="*/ 2176958 w 2664288"/>
              <a:gd name="connsiteY2" fmla="*/ 525804 h 2725204"/>
              <a:gd name="connsiteX3" fmla="*/ 1779398 w 2664288"/>
              <a:gd name="connsiteY3" fmla="*/ 128245 h 2725204"/>
              <a:gd name="connsiteX4" fmla="*/ 1596649 w 2664288"/>
              <a:gd name="connsiteY4" fmla="*/ 173131 h 2725204"/>
              <a:gd name="connsiteX5" fmla="*/ 1266419 w 2664288"/>
              <a:gd name="connsiteY5" fmla="*/ 0 h 2725204"/>
              <a:gd name="connsiteX6" fmla="*/ 884890 w 2664288"/>
              <a:gd name="connsiteY6" fmla="*/ 275727 h 2725204"/>
              <a:gd name="connsiteX7" fmla="*/ 689316 w 2664288"/>
              <a:gd name="connsiteY7" fmla="*/ 224429 h 2725204"/>
              <a:gd name="connsiteX8" fmla="*/ 288551 w 2664288"/>
              <a:gd name="connsiteY8" fmla="*/ 625194 h 2725204"/>
              <a:gd name="connsiteX9" fmla="*/ 359086 w 2664288"/>
              <a:gd name="connsiteY9" fmla="*/ 849623 h 2725204"/>
              <a:gd name="connsiteX10" fmla="*/ 0 w 2664288"/>
              <a:gd name="connsiteY10" fmla="*/ 1314510 h 2725204"/>
              <a:gd name="connsiteX11" fmla="*/ 480918 w 2664288"/>
              <a:gd name="connsiteY11" fmla="*/ 1795429 h 2725204"/>
              <a:gd name="connsiteX12" fmla="*/ 596339 w 2664288"/>
              <a:gd name="connsiteY12" fmla="*/ 1782604 h 2725204"/>
              <a:gd name="connsiteX13" fmla="*/ 1106112 w 2664288"/>
              <a:gd name="connsiteY13" fmla="*/ 2292378 h 2725204"/>
              <a:gd name="connsiteX14" fmla="*/ 1093288 w 2664288"/>
              <a:gd name="connsiteY14" fmla="*/ 2596960 h 2725204"/>
              <a:gd name="connsiteX15" fmla="*/ 1074051 w 2664288"/>
              <a:gd name="connsiteY15" fmla="*/ 2641845 h 2725204"/>
              <a:gd name="connsiteX16" fmla="*/ 1045196 w 2664288"/>
              <a:gd name="connsiteY16" fmla="*/ 2670701 h 2725204"/>
              <a:gd name="connsiteX17" fmla="*/ 1067639 w 2664288"/>
              <a:gd name="connsiteY17" fmla="*/ 2725205 h 2725204"/>
              <a:gd name="connsiteX18" fmla="*/ 1420312 w 2664288"/>
              <a:gd name="connsiteY18" fmla="*/ 2725205 h 2725204"/>
              <a:gd name="connsiteX19" fmla="*/ 1449168 w 2664288"/>
              <a:gd name="connsiteY19" fmla="*/ 2677113 h 2725204"/>
              <a:gd name="connsiteX20" fmla="*/ 1423519 w 2664288"/>
              <a:gd name="connsiteY20" fmla="*/ 2635433 h 2725204"/>
              <a:gd name="connsiteX21" fmla="*/ 1404282 w 2664288"/>
              <a:gd name="connsiteY21" fmla="*/ 2590548 h 2725204"/>
              <a:gd name="connsiteX22" fmla="*/ 1391457 w 2664288"/>
              <a:gd name="connsiteY22" fmla="*/ 2202606 h 2725204"/>
              <a:gd name="connsiteX23" fmla="*/ 1394664 w 2664288"/>
              <a:gd name="connsiteY23" fmla="*/ 2196194 h 2725204"/>
              <a:gd name="connsiteX24" fmla="*/ 1737719 w 2664288"/>
              <a:gd name="connsiteY24" fmla="*/ 1923674 h 2725204"/>
              <a:gd name="connsiteX25" fmla="*/ 2154515 w 2664288"/>
              <a:gd name="connsiteY25" fmla="*/ 1580619 h 2725204"/>
              <a:gd name="connsiteX26" fmla="*/ 2279553 w 2664288"/>
              <a:gd name="connsiteY26" fmla="*/ 1603062 h 2725204"/>
              <a:gd name="connsiteX27" fmla="*/ 2664288 w 2664288"/>
              <a:gd name="connsiteY27" fmla="*/ 1218327 h 2725204"/>
              <a:gd name="connsiteX28" fmla="*/ 2414211 w 2664288"/>
              <a:gd name="connsiteY28" fmla="*/ 859241 h 2725204"/>
              <a:gd name="connsiteX29" fmla="*/ 1260006 w 2664288"/>
              <a:gd name="connsiteY29" fmla="*/ 1837108 h 2725204"/>
              <a:gd name="connsiteX30" fmla="*/ 1192678 w 2664288"/>
              <a:gd name="connsiteY30" fmla="*/ 1567794 h 2725204"/>
              <a:gd name="connsiteX31" fmla="*/ 1410694 w 2664288"/>
              <a:gd name="connsiteY31" fmla="*/ 1494053 h 2725204"/>
              <a:gd name="connsiteX32" fmla="*/ 1260006 w 2664288"/>
              <a:gd name="connsiteY32" fmla="*/ 1837108 h 2725204"/>
              <a:gd name="connsiteX33" fmla="*/ 775882 w 2664288"/>
              <a:gd name="connsiteY33" fmla="*/ 1692833 h 2725204"/>
              <a:gd name="connsiteX34" fmla="*/ 916951 w 2664288"/>
              <a:gd name="connsiteY34" fmla="*/ 1519702 h 2725204"/>
              <a:gd name="connsiteX35" fmla="*/ 1006723 w 2664288"/>
              <a:gd name="connsiteY35" fmla="*/ 1551764 h 2725204"/>
              <a:gd name="connsiteX36" fmla="*/ 1106112 w 2664288"/>
              <a:gd name="connsiteY36" fmla="*/ 1946117 h 2725204"/>
              <a:gd name="connsiteX37" fmla="*/ 775882 w 2664288"/>
              <a:gd name="connsiteY37" fmla="*/ 1692833 h 2725204"/>
              <a:gd name="connsiteX38" fmla="*/ 1663978 w 2664288"/>
              <a:gd name="connsiteY38" fmla="*/ 1779398 h 2725204"/>
              <a:gd name="connsiteX39" fmla="*/ 1397870 w 2664288"/>
              <a:gd name="connsiteY39" fmla="*/ 1930086 h 2725204"/>
              <a:gd name="connsiteX40" fmla="*/ 1628710 w 2664288"/>
              <a:gd name="connsiteY40" fmla="*/ 1455580 h 2725204"/>
              <a:gd name="connsiteX41" fmla="*/ 1907643 w 2664288"/>
              <a:gd name="connsiteY41" fmla="*/ 1535733 h 2725204"/>
              <a:gd name="connsiteX42" fmla="*/ 1997415 w 2664288"/>
              <a:gd name="connsiteY42" fmla="*/ 1526115 h 2725204"/>
              <a:gd name="connsiteX43" fmla="*/ 1663978 w 2664288"/>
              <a:gd name="connsiteY43" fmla="*/ 1779398 h 272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664288" h="2725204">
                <a:moveTo>
                  <a:pt x="2414211" y="859241"/>
                </a:moveTo>
                <a:cubicBezTo>
                  <a:pt x="2375737" y="730996"/>
                  <a:pt x="2292378" y="621988"/>
                  <a:pt x="2176958" y="554659"/>
                </a:cubicBezTo>
                <a:cubicBezTo>
                  <a:pt x="2176958" y="545041"/>
                  <a:pt x="2176958" y="535423"/>
                  <a:pt x="2176958" y="525804"/>
                </a:cubicBezTo>
                <a:cubicBezTo>
                  <a:pt x="2180164" y="307788"/>
                  <a:pt x="2000621" y="128245"/>
                  <a:pt x="1779398" y="128245"/>
                </a:cubicBezTo>
                <a:cubicBezTo>
                  <a:pt x="1712070" y="128245"/>
                  <a:pt x="1651153" y="144276"/>
                  <a:pt x="1596649" y="173131"/>
                </a:cubicBezTo>
                <a:cubicBezTo>
                  <a:pt x="1522908" y="67329"/>
                  <a:pt x="1404282" y="0"/>
                  <a:pt x="1266419" y="0"/>
                </a:cubicBezTo>
                <a:cubicBezTo>
                  <a:pt x="1090082" y="0"/>
                  <a:pt x="939394" y="115420"/>
                  <a:pt x="884890" y="275727"/>
                </a:cubicBezTo>
                <a:cubicBezTo>
                  <a:pt x="827180" y="243665"/>
                  <a:pt x="759851" y="224429"/>
                  <a:pt x="689316" y="224429"/>
                </a:cubicBezTo>
                <a:cubicBezTo>
                  <a:pt x="468094" y="224429"/>
                  <a:pt x="288551" y="403972"/>
                  <a:pt x="288551" y="625194"/>
                </a:cubicBezTo>
                <a:cubicBezTo>
                  <a:pt x="288551" y="708553"/>
                  <a:pt x="314200" y="785500"/>
                  <a:pt x="359086" y="849623"/>
                </a:cubicBezTo>
                <a:cubicBezTo>
                  <a:pt x="150688" y="904127"/>
                  <a:pt x="0" y="1090082"/>
                  <a:pt x="0" y="1314510"/>
                </a:cubicBezTo>
                <a:cubicBezTo>
                  <a:pt x="0" y="1580619"/>
                  <a:pt x="214810" y="1795429"/>
                  <a:pt x="480918" y="1795429"/>
                </a:cubicBezTo>
                <a:cubicBezTo>
                  <a:pt x="519392" y="1795429"/>
                  <a:pt x="557865" y="1789017"/>
                  <a:pt x="596339" y="1782604"/>
                </a:cubicBezTo>
                <a:cubicBezTo>
                  <a:pt x="750233" y="1853139"/>
                  <a:pt x="1090082" y="2058331"/>
                  <a:pt x="1106112" y="2292378"/>
                </a:cubicBezTo>
                <a:lnTo>
                  <a:pt x="1093288" y="2596960"/>
                </a:lnTo>
                <a:cubicBezTo>
                  <a:pt x="1093288" y="2612990"/>
                  <a:pt x="1086876" y="2629021"/>
                  <a:pt x="1074051" y="2641845"/>
                </a:cubicBezTo>
                <a:lnTo>
                  <a:pt x="1045196" y="2670701"/>
                </a:lnTo>
                <a:cubicBezTo>
                  <a:pt x="1025959" y="2693143"/>
                  <a:pt x="1038784" y="2725205"/>
                  <a:pt x="1067639" y="2725205"/>
                </a:cubicBezTo>
                <a:lnTo>
                  <a:pt x="1420312" y="2725205"/>
                </a:lnTo>
                <a:cubicBezTo>
                  <a:pt x="1445961" y="2725205"/>
                  <a:pt x="1458786" y="2699556"/>
                  <a:pt x="1449168" y="2677113"/>
                </a:cubicBezTo>
                <a:cubicBezTo>
                  <a:pt x="1449168" y="2677113"/>
                  <a:pt x="1433137" y="2645052"/>
                  <a:pt x="1423519" y="2635433"/>
                </a:cubicBezTo>
                <a:cubicBezTo>
                  <a:pt x="1413900" y="2622609"/>
                  <a:pt x="1404282" y="2609784"/>
                  <a:pt x="1404282" y="2590548"/>
                </a:cubicBezTo>
                <a:lnTo>
                  <a:pt x="1391457" y="2202606"/>
                </a:lnTo>
                <a:cubicBezTo>
                  <a:pt x="1391457" y="2199400"/>
                  <a:pt x="1394664" y="2196194"/>
                  <a:pt x="1394664" y="2196194"/>
                </a:cubicBezTo>
                <a:cubicBezTo>
                  <a:pt x="1420312" y="2080774"/>
                  <a:pt x="1574206" y="2003827"/>
                  <a:pt x="1737719" y="1923674"/>
                </a:cubicBezTo>
                <a:cubicBezTo>
                  <a:pt x="1901231" y="1843521"/>
                  <a:pt x="2093598" y="1747337"/>
                  <a:pt x="2154515" y="1580619"/>
                </a:cubicBezTo>
                <a:cubicBezTo>
                  <a:pt x="2192988" y="1593443"/>
                  <a:pt x="2234668" y="1603062"/>
                  <a:pt x="2279553" y="1603062"/>
                </a:cubicBezTo>
                <a:cubicBezTo>
                  <a:pt x="2491158" y="1603062"/>
                  <a:pt x="2664288" y="1429931"/>
                  <a:pt x="2664288" y="1218327"/>
                </a:cubicBezTo>
                <a:cubicBezTo>
                  <a:pt x="2661082" y="1054815"/>
                  <a:pt x="2558486" y="913745"/>
                  <a:pt x="2414211" y="859241"/>
                </a:cubicBezTo>
                <a:close/>
                <a:moveTo>
                  <a:pt x="1260006" y="1837108"/>
                </a:moveTo>
                <a:cubicBezTo>
                  <a:pt x="1250388" y="1756955"/>
                  <a:pt x="1231151" y="1660772"/>
                  <a:pt x="1192678" y="1567794"/>
                </a:cubicBezTo>
                <a:cubicBezTo>
                  <a:pt x="1272831" y="1558176"/>
                  <a:pt x="1346572" y="1532527"/>
                  <a:pt x="1410694" y="1494053"/>
                </a:cubicBezTo>
                <a:cubicBezTo>
                  <a:pt x="1343366" y="1609474"/>
                  <a:pt x="1292068" y="1734513"/>
                  <a:pt x="1260006" y="1837108"/>
                </a:cubicBezTo>
                <a:close/>
                <a:moveTo>
                  <a:pt x="775882" y="1692833"/>
                </a:moveTo>
                <a:cubicBezTo>
                  <a:pt x="833592" y="1647947"/>
                  <a:pt x="881684" y="1587031"/>
                  <a:pt x="916951" y="1519702"/>
                </a:cubicBezTo>
                <a:cubicBezTo>
                  <a:pt x="945806" y="1532527"/>
                  <a:pt x="974661" y="1545351"/>
                  <a:pt x="1006723" y="1551764"/>
                </a:cubicBezTo>
                <a:cubicBezTo>
                  <a:pt x="1090082" y="1689627"/>
                  <a:pt x="1106112" y="1846727"/>
                  <a:pt x="1106112" y="1946117"/>
                </a:cubicBezTo>
                <a:cubicBezTo>
                  <a:pt x="1003516" y="1837108"/>
                  <a:pt x="872065" y="1750543"/>
                  <a:pt x="775882" y="1692833"/>
                </a:cubicBezTo>
                <a:close/>
                <a:moveTo>
                  <a:pt x="1663978" y="1779398"/>
                </a:moveTo>
                <a:cubicBezTo>
                  <a:pt x="1571000" y="1824284"/>
                  <a:pt x="1474817" y="1872376"/>
                  <a:pt x="1397870" y="1930086"/>
                </a:cubicBezTo>
                <a:cubicBezTo>
                  <a:pt x="1439549" y="1798635"/>
                  <a:pt x="1513290" y="1599855"/>
                  <a:pt x="1628710" y="1455580"/>
                </a:cubicBezTo>
                <a:cubicBezTo>
                  <a:pt x="1708864" y="1506878"/>
                  <a:pt x="1805047" y="1535733"/>
                  <a:pt x="1907643" y="1535733"/>
                </a:cubicBezTo>
                <a:cubicBezTo>
                  <a:pt x="1939704" y="1535733"/>
                  <a:pt x="1968560" y="1532527"/>
                  <a:pt x="1997415" y="1526115"/>
                </a:cubicBezTo>
                <a:cubicBezTo>
                  <a:pt x="1962147" y="1625504"/>
                  <a:pt x="1837108" y="1692833"/>
                  <a:pt x="1663978" y="177939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204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AT" dirty="0"/>
          </a:p>
        </p:txBody>
      </p:sp>
      <p:cxnSp>
        <p:nvCxnSpPr>
          <p:cNvPr id="80" name="Gerade Verbindung mit Pfeil 79">
            <a:extLst>
              <a:ext uri="{FF2B5EF4-FFF2-40B4-BE49-F238E27FC236}">
                <a16:creationId xmlns:a16="http://schemas.microsoft.com/office/drawing/2014/main" id="{DA704FF9-01AA-D564-CD16-0E44AEC46945}"/>
              </a:ext>
            </a:extLst>
          </p:cNvPr>
          <p:cNvCxnSpPr/>
          <p:nvPr/>
        </p:nvCxnSpPr>
        <p:spPr>
          <a:xfrm>
            <a:off x="2339374" y="3799557"/>
            <a:ext cx="48613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319DC811-F3E8-0A39-8C69-822750EAE79A}"/>
              </a:ext>
            </a:extLst>
          </p:cNvPr>
          <p:cNvCxnSpPr/>
          <p:nvPr/>
        </p:nvCxnSpPr>
        <p:spPr>
          <a:xfrm>
            <a:off x="4796420" y="3866552"/>
            <a:ext cx="48613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Grafik 39" descr="Laubbaum mit einfarbiger Füllung">
            <a:extLst>
              <a:ext uri="{FF2B5EF4-FFF2-40B4-BE49-F238E27FC236}">
                <a16:creationId xmlns:a16="http://schemas.microsoft.com/office/drawing/2014/main" id="{6B835540-3A76-B974-D6D1-EA9EFD23F90A}"/>
              </a:ext>
            </a:extLst>
          </p:cNvPr>
          <p:cNvSpPr/>
          <p:nvPr/>
        </p:nvSpPr>
        <p:spPr>
          <a:xfrm>
            <a:off x="5433641" y="3183907"/>
            <a:ext cx="1306937" cy="1366485"/>
          </a:xfrm>
          <a:custGeom>
            <a:avLst/>
            <a:gdLst>
              <a:gd name="connsiteX0" fmla="*/ 2414211 w 2664288"/>
              <a:gd name="connsiteY0" fmla="*/ 859241 h 2725204"/>
              <a:gd name="connsiteX1" fmla="*/ 2176958 w 2664288"/>
              <a:gd name="connsiteY1" fmla="*/ 554659 h 2725204"/>
              <a:gd name="connsiteX2" fmla="*/ 2176958 w 2664288"/>
              <a:gd name="connsiteY2" fmla="*/ 525804 h 2725204"/>
              <a:gd name="connsiteX3" fmla="*/ 1779398 w 2664288"/>
              <a:gd name="connsiteY3" fmla="*/ 128245 h 2725204"/>
              <a:gd name="connsiteX4" fmla="*/ 1596649 w 2664288"/>
              <a:gd name="connsiteY4" fmla="*/ 173131 h 2725204"/>
              <a:gd name="connsiteX5" fmla="*/ 1266419 w 2664288"/>
              <a:gd name="connsiteY5" fmla="*/ 0 h 2725204"/>
              <a:gd name="connsiteX6" fmla="*/ 884890 w 2664288"/>
              <a:gd name="connsiteY6" fmla="*/ 275727 h 2725204"/>
              <a:gd name="connsiteX7" fmla="*/ 689316 w 2664288"/>
              <a:gd name="connsiteY7" fmla="*/ 224429 h 2725204"/>
              <a:gd name="connsiteX8" fmla="*/ 288551 w 2664288"/>
              <a:gd name="connsiteY8" fmla="*/ 625194 h 2725204"/>
              <a:gd name="connsiteX9" fmla="*/ 359086 w 2664288"/>
              <a:gd name="connsiteY9" fmla="*/ 849623 h 2725204"/>
              <a:gd name="connsiteX10" fmla="*/ 0 w 2664288"/>
              <a:gd name="connsiteY10" fmla="*/ 1314510 h 2725204"/>
              <a:gd name="connsiteX11" fmla="*/ 480918 w 2664288"/>
              <a:gd name="connsiteY11" fmla="*/ 1795429 h 2725204"/>
              <a:gd name="connsiteX12" fmla="*/ 596339 w 2664288"/>
              <a:gd name="connsiteY12" fmla="*/ 1782604 h 2725204"/>
              <a:gd name="connsiteX13" fmla="*/ 1106112 w 2664288"/>
              <a:gd name="connsiteY13" fmla="*/ 2292378 h 2725204"/>
              <a:gd name="connsiteX14" fmla="*/ 1093288 w 2664288"/>
              <a:gd name="connsiteY14" fmla="*/ 2596960 h 2725204"/>
              <a:gd name="connsiteX15" fmla="*/ 1074051 w 2664288"/>
              <a:gd name="connsiteY15" fmla="*/ 2641845 h 2725204"/>
              <a:gd name="connsiteX16" fmla="*/ 1045196 w 2664288"/>
              <a:gd name="connsiteY16" fmla="*/ 2670701 h 2725204"/>
              <a:gd name="connsiteX17" fmla="*/ 1067639 w 2664288"/>
              <a:gd name="connsiteY17" fmla="*/ 2725205 h 2725204"/>
              <a:gd name="connsiteX18" fmla="*/ 1420312 w 2664288"/>
              <a:gd name="connsiteY18" fmla="*/ 2725205 h 2725204"/>
              <a:gd name="connsiteX19" fmla="*/ 1449168 w 2664288"/>
              <a:gd name="connsiteY19" fmla="*/ 2677113 h 2725204"/>
              <a:gd name="connsiteX20" fmla="*/ 1423519 w 2664288"/>
              <a:gd name="connsiteY20" fmla="*/ 2635433 h 2725204"/>
              <a:gd name="connsiteX21" fmla="*/ 1404282 w 2664288"/>
              <a:gd name="connsiteY21" fmla="*/ 2590548 h 2725204"/>
              <a:gd name="connsiteX22" fmla="*/ 1391457 w 2664288"/>
              <a:gd name="connsiteY22" fmla="*/ 2202606 h 2725204"/>
              <a:gd name="connsiteX23" fmla="*/ 1394664 w 2664288"/>
              <a:gd name="connsiteY23" fmla="*/ 2196194 h 2725204"/>
              <a:gd name="connsiteX24" fmla="*/ 1737719 w 2664288"/>
              <a:gd name="connsiteY24" fmla="*/ 1923674 h 2725204"/>
              <a:gd name="connsiteX25" fmla="*/ 2154515 w 2664288"/>
              <a:gd name="connsiteY25" fmla="*/ 1580619 h 2725204"/>
              <a:gd name="connsiteX26" fmla="*/ 2279553 w 2664288"/>
              <a:gd name="connsiteY26" fmla="*/ 1603062 h 2725204"/>
              <a:gd name="connsiteX27" fmla="*/ 2664288 w 2664288"/>
              <a:gd name="connsiteY27" fmla="*/ 1218327 h 2725204"/>
              <a:gd name="connsiteX28" fmla="*/ 2414211 w 2664288"/>
              <a:gd name="connsiteY28" fmla="*/ 859241 h 2725204"/>
              <a:gd name="connsiteX29" fmla="*/ 1260006 w 2664288"/>
              <a:gd name="connsiteY29" fmla="*/ 1837108 h 2725204"/>
              <a:gd name="connsiteX30" fmla="*/ 1192678 w 2664288"/>
              <a:gd name="connsiteY30" fmla="*/ 1567794 h 2725204"/>
              <a:gd name="connsiteX31" fmla="*/ 1410694 w 2664288"/>
              <a:gd name="connsiteY31" fmla="*/ 1494053 h 2725204"/>
              <a:gd name="connsiteX32" fmla="*/ 1260006 w 2664288"/>
              <a:gd name="connsiteY32" fmla="*/ 1837108 h 2725204"/>
              <a:gd name="connsiteX33" fmla="*/ 775882 w 2664288"/>
              <a:gd name="connsiteY33" fmla="*/ 1692833 h 2725204"/>
              <a:gd name="connsiteX34" fmla="*/ 916951 w 2664288"/>
              <a:gd name="connsiteY34" fmla="*/ 1519702 h 2725204"/>
              <a:gd name="connsiteX35" fmla="*/ 1006723 w 2664288"/>
              <a:gd name="connsiteY35" fmla="*/ 1551764 h 2725204"/>
              <a:gd name="connsiteX36" fmla="*/ 1106112 w 2664288"/>
              <a:gd name="connsiteY36" fmla="*/ 1946117 h 2725204"/>
              <a:gd name="connsiteX37" fmla="*/ 775882 w 2664288"/>
              <a:gd name="connsiteY37" fmla="*/ 1692833 h 2725204"/>
              <a:gd name="connsiteX38" fmla="*/ 1663978 w 2664288"/>
              <a:gd name="connsiteY38" fmla="*/ 1779398 h 2725204"/>
              <a:gd name="connsiteX39" fmla="*/ 1397870 w 2664288"/>
              <a:gd name="connsiteY39" fmla="*/ 1930086 h 2725204"/>
              <a:gd name="connsiteX40" fmla="*/ 1628710 w 2664288"/>
              <a:gd name="connsiteY40" fmla="*/ 1455580 h 2725204"/>
              <a:gd name="connsiteX41" fmla="*/ 1907643 w 2664288"/>
              <a:gd name="connsiteY41" fmla="*/ 1535733 h 2725204"/>
              <a:gd name="connsiteX42" fmla="*/ 1997415 w 2664288"/>
              <a:gd name="connsiteY42" fmla="*/ 1526115 h 2725204"/>
              <a:gd name="connsiteX43" fmla="*/ 1663978 w 2664288"/>
              <a:gd name="connsiteY43" fmla="*/ 1779398 h 272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664288" h="2725204">
                <a:moveTo>
                  <a:pt x="2414211" y="859241"/>
                </a:moveTo>
                <a:cubicBezTo>
                  <a:pt x="2375737" y="730996"/>
                  <a:pt x="2292378" y="621988"/>
                  <a:pt x="2176958" y="554659"/>
                </a:cubicBezTo>
                <a:cubicBezTo>
                  <a:pt x="2176958" y="545041"/>
                  <a:pt x="2176958" y="535423"/>
                  <a:pt x="2176958" y="525804"/>
                </a:cubicBezTo>
                <a:cubicBezTo>
                  <a:pt x="2180164" y="307788"/>
                  <a:pt x="2000621" y="128245"/>
                  <a:pt x="1779398" y="128245"/>
                </a:cubicBezTo>
                <a:cubicBezTo>
                  <a:pt x="1712070" y="128245"/>
                  <a:pt x="1651153" y="144276"/>
                  <a:pt x="1596649" y="173131"/>
                </a:cubicBezTo>
                <a:cubicBezTo>
                  <a:pt x="1522908" y="67329"/>
                  <a:pt x="1404282" y="0"/>
                  <a:pt x="1266419" y="0"/>
                </a:cubicBezTo>
                <a:cubicBezTo>
                  <a:pt x="1090082" y="0"/>
                  <a:pt x="939394" y="115420"/>
                  <a:pt x="884890" y="275727"/>
                </a:cubicBezTo>
                <a:cubicBezTo>
                  <a:pt x="827180" y="243665"/>
                  <a:pt x="759851" y="224429"/>
                  <a:pt x="689316" y="224429"/>
                </a:cubicBezTo>
                <a:cubicBezTo>
                  <a:pt x="468094" y="224429"/>
                  <a:pt x="288551" y="403972"/>
                  <a:pt x="288551" y="625194"/>
                </a:cubicBezTo>
                <a:cubicBezTo>
                  <a:pt x="288551" y="708553"/>
                  <a:pt x="314200" y="785500"/>
                  <a:pt x="359086" y="849623"/>
                </a:cubicBezTo>
                <a:cubicBezTo>
                  <a:pt x="150688" y="904127"/>
                  <a:pt x="0" y="1090082"/>
                  <a:pt x="0" y="1314510"/>
                </a:cubicBezTo>
                <a:cubicBezTo>
                  <a:pt x="0" y="1580619"/>
                  <a:pt x="214810" y="1795429"/>
                  <a:pt x="480918" y="1795429"/>
                </a:cubicBezTo>
                <a:cubicBezTo>
                  <a:pt x="519392" y="1795429"/>
                  <a:pt x="557865" y="1789017"/>
                  <a:pt x="596339" y="1782604"/>
                </a:cubicBezTo>
                <a:cubicBezTo>
                  <a:pt x="750233" y="1853139"/>
                  <a:pt x="1090082" y="2058331"/>
                  <a:pt x="1106112" y="2292378"/>
                </a:cubicBezTo>
                <a:lnTo>
                  <a:pt x="1093288" y="2596960"/>
                </a:lnTo>
                <a:cubicBezTo>
                  <a:pt x="1093288" y="2612990"/>
                  <a:pt x="1086876" y="2629021"/>
                  <a:pt x="1074051" y="2641845"/>
                </a:cubicBezTo>
                <a:lnTo>
                  <a:pt x="1045196" y="2670701"/>
                </a:lnTo>
                <a:cubicBezTo>
                  <a:pt x="1025959" y="2693143"/>
                  <a:pt x="1038784" y="2725205"/>
                  <a:pt x="1067639" y="2725205"/>
                </a:cubicBezTo>
                <a:lnTo>
                  <a:pt x="1420312" y="2725205"/>
                </a:lnTo>
                <a:cubicBezTo>
                  <a:pt x="1445961" y="2725205"/>
                  <a:pt x="1458786" y="2699556"/>
                  <a:pt x="1449168" y="2677113"/>
                </a:cubicBezTo>
                <a:cubicBezTo>
                  <a:pt x="1449168" y="2677113"/>
                  <a:pt x="1433137" y="2645052"/>
                  <a:pt x="1423519" y="2635433"/>
                </a:cubicBezTo>
                <a:cubicBezTo>
                  <a:pt x="1413900" y="2622609"/>
                  <a:pt x="1404282" y="2609784"/>
                  <a:pt x="1404282" y="2590548"/>
                </a:cubicBezTo>
                <a:lnTo>
                  <a:pt x="1391457" y="2202606"/>
                </a:lnTo>
                <a:cubicBezTo>
                  <a:pt x="1391457" y="2199400"/>
                  <a:pt x="1394664" y="2196194"/>
                  <a:pt x="1394664" y="2196194"/>
                </a:cubicBezTo>
                <a:cubicBezTo>
                  <a:pt x="1420312" y="2080774"/>
                  <a:pt x="1574206" y="2003827"/>
                  <a:pt x="1737719" y="1923674"/>
                </a:cubicBezTo>
                <a:cubicBezTo>
                  <a:pt x="1901231" y="1843521"/>
                  <a:pt x="2093598" y="1747337"/>
                  <a:pt x="2154515" y="1580619"/>
                </a:cubicBezTo>
                <a:cubicBezTo>
                  <a:pt x="2192988" y="1593443"/>
                  <a:pt x="2234668" y="1603062"/>
                  <a:pt x="2279553" y="1603062"/>
                </a:cubicBezTo>
                <a:cubicBezTo>
                  <a:pt x="2491158" y="1603062"/>
                  <a:pt x="2664288" y="1429931"/>
                  <a:pt x="2664288" y="1218327"/>
                </a:cubicBezTo>
                <a:cubicBezTo>
                  <a:pt x="2661082" y="1054815"/>
                  <a:pt x="2558486" y="913745"/>
                  <a:pt x="2414211" y="859241"/>
                </a:cubicBezTo>
                <a:close/>
                <a:moveTo>
                  <a:pt x="1260006" y="1837108"/>
                </a:moveTo>
                <a:cubicBezTo>
                  <a:pt x="1250388" y="1756955"/>
                  <a:pt x="1231151" y="1660772"/>
                  <a:pt x="1192678" y="1567794"/>
                </a:cubicBezTo>
                <a:cubicBezTo>
                  <a:pt x="1272831" y="1558176"/>
                  <a:pt x="1346572" y="1532527"/>
                  <a:pt x="1410694" y="1494053"/>
                </a:cubicBezTo>
                <a:cubicBezTo>
                  <a:pt x="1343366" y="1609474"/>
                  <a:pt x="1292068" y="1734513"/>
                  <a:pt x="1260006" y="1837108"/>
                </a:cubicBezTo>
                <a:close/>
                <a:moveTo>
                  <a:pt x="775882" y="1692833"/>
                </a:moveTo>
                <a:cubicBezTo>
                  <a:pt x="833592" y="1647947"/>
                  <a:pt x="881684" y="1587031"/>
                  <a:pt x="916951" y="1519702"/>
                </a:cubicBezTo>
                <a:cubicBezTo>
                  <a:pt x="945806" y="1532527"/>
                  <a:pt x="974661" y="1545351"/>
                  <a:pt x="1006723" y="1551764"/>
                </a:cubicBezTo>
                <a:cubicBezTo>
                  <a:pt x="1090082" y="1689627"/>
                  <a:pt x="1106112" y="1846727"/>
                  <a:pt x="1106112" y="1946117"/>
                </a:cubicBezTo>
                <a:cubicBezTo>
                  <a:pt x="1003516" y="1837108"/>
                  <a:pt x="872065" y="1750543"/>
                  <a:pt x="775882" y="1692833"/>
                </a:cubicBezTo>
                <a:close/>
                <a:moveTo>
                  <a:pt x="1663978" y="1779398"/>
                </a:moveTo>
                <a:cubicBezTo>
                  <a:pt x="1571000" y="1824284"/>
                  <a:pt x="1474817" y="1872376"/>
                  <a:pt x="1397870" y="1930086"/>
                </a:cubicBezTo>
                <a:cubicBezTo>
                  <a:pt x="1439549" y="1798635"/>
                  <a:pt x="1513290" y="1599855"/>
                  <a:pt x="1628710" y="1455580"/>
                </a:cubicBezTo>
                <a:cubicBezTo>
                  <a:pt x="1708864" y="1506878"/>
                  <a:pt x="1805047" y="1535733"/>
                  <a:pt x="1907643" y="1535733"/>
                </a:cubicBezTo>
                <a:cubicBezTo>
                  <a:pt x="1939704" y="1535733"/>
                  <a:pt x="1968560" y="1532527"/>
                  <a:pt x="1997415" y="1526115"/>
                </a:cubicBezTo>
                <a:cubicBezTo>
                  <a:pt x="1962147" y="1625504"/>
                  <a:pt x="1837108" y="1692833"/>
                  <a:pt x="1663978" y="177939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204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AT" dirty="0"/>
          </a:p>
        </p:txBody>
      </p:sp>
      <p:pic>
        <p:nvPicPr>
          <p:cNvPr id="84" name="Grafik 83" descr="Schild Häkchen mit einfarbiger Füllung">
            <a:extLst>
              <a:ext uri="{FF2B5EF4-FFF2-40B4-BE49-F238E27FC236}">
                <a16:creationId xmlns:a16="http://schemas.microsoft.com/office/drawing/2014/main" id="{D267724A-535E-FDEE-D2ED-1EC021D0F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7109" y="4053857"/>
            <a:ext cx="914400" cy="914400"/>
          </a:xfrm>
          <a:prstGeom prst="rect">
            <a:avLst/>
          </a:prstGeom>
        </p:spPr>
      </p:pic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5B419FB4-E21A-A49F-2E1E-F736511931E5}"/>
              </a:ext>
            </a:extLst>
          </p:cNvPr>
          <p:cNvCxnSpPr/>
          <p:nvPr/>
        </p:nvCxnSpPr>
        <p:spPr>
          <a:xfrm>
            <a:off x="7009241" y="3902910"/>
            <a:ext cx="48613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C0645332-7F48-0684-4628-57B84EB10BE7}"/>
              </a:ext>
            </a:extLst>
          </p:cNvPr>
          <p:cNvSpPr txBox="1">
            <a:spLocks/>
          </p:cNvSpPr>
          <p:nvPr/>
        </p:nvSpPr>
        <p:spPr>
          <a:xfrm>
            <a:off x="2849687" y="5724105"/>
            <a:ext cx="1865696" cy="5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 err="1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CheckMate</a:t>
            </a: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 2.0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29592AC-B0C3-AA9D-B2F1-CECCBE87E43D}"/>
              </a:ext>
            </a:extLst>
          </p:cNvPr>
          <p:cNvSpPr txBox="1">
            <a:spLocks/>
          </p:cNvSpPr>
          <p:nvPr/>
        </p:nvSpPr>
        <p:spPr>
          <a:xfrm>
            <a:off x="716902" y="5724105"/>
            <a:ext cx="1865696" cy="5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Subgame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B3B8368-8B9D-679A-91A9-C4D80F1AEDCC}"/>
              </a:ext>
            </a:extLst>
          </p:cNvPr>
          <p:cNvSpPr txBox="1">
            <a:spLocks/>
          </p:cNvSpPr>
          <p:nvPr/>
        </p:nvSpPr>
        <p:spPr>
          <a:xfrm>
            <a:off x="5172063" y="5711572"/>
            <a:ext cx="1865696" cy="5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Subgame security result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5E4A700-5096-A125-3F7E-2D70221F89EF}"/>
              </a:ext>
            </a:extLst>
          </p:cNvPr>
          <p:cNvSpPr txBox="1">
            <a:spLocks/>
          </p:cNvSpPr>
          <p:nvPr/>
        </p:nvSpPr>
        <p:spPr>
          <a:xfrm>
            <a:off x="8382052" y="5782559"/>
            <a:ext cx="1865696" cy="5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 err="1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Supergame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11" name="Grafik 10" descr="Schild Häkchen mit einfarbiger Füllung">
            <a:extLst>
              <a:ext uri="{FF2B5EF4-FFF2-40B4-BE49-F238E27FC236}">
                <a16:creationId xmlns:a16="http://schemas.microsoft.com/office/drawing/2014/main" id="{183CEB81-7E99-C6AB-A9E2-7EB93F65F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48433" y="3537349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83" grpId="0" animBg="1"/>
      <p:bldP spid="2" grpId="0"/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8726A-2333-1D87-2C91-56717396E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429115FF-85DE-FEA2-4A16-08666471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itel 8">
            <a:extLst>
              <a:ext uri="{FF2B5EF4-FFF2-40B4-BE49-F238E27FC236}">
                <a16:creationId xmlns:a16="http://schemas.microsoft.com/office/drawing/2014/main" id="{7F665600-B01B-4F75-40FF-3AD5BECF734D}"/>
              </a:ext>
            </a:extLst>
          </p:cNvPr>
          <p:cNvSpPr txBox="1">
            <a:spLocks/>
          </p:cNvSpPr>
          <p:nvPr/>
        </p:nvSpPr>
        <p:spPr>
          <a:xfrm>
            <a:off x="708301" y="606914"/>
            <a:ext cx="10515600" cy="56932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Arial Nova Light" panose="020B0304020202020204" pitchFamily="34" charset="0"/>
              </a:rPr>
              <a:t>Blockchains and their Protocols</a:t>
            </a:r>
            <a:endParaRPr lang="de-AT" sz="3400" dirty="0">
              <a:latin typeface="Arial Nova Light" panose="020B0304020202020204" pitchFamily="34" charset="0"/>
            </a:endParaRPr>
          </a:p>
        </p:txBody>
      </p:sp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9168CB07-DA83-CAD6-6D3A-DE6E2EC4E32F}"/>
              </a:ext>
            </a:extLst>
          </p:cNvPr>
          <p:cNvSpPr/>
          <p:nvPr/>
        </p:nvSpPr>
        <p:spPr>
          <a:xfrm>
            <a:off x="6672998" y="4255330"/>
            <a:ext cx="181155" cy="122495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>
              <a:latin typeface="Arial Nova Light" panose="020B03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93364DF-DBA5-DE38-D7F5-64B72D53D01D}"/>
              </a:ext>
            </a:extLst>
          </p:cNvPr>
          <p:cNvSpPr txBox="1"/>
          <p:nvPr/>
        </p:nvSpPr>
        <p:spPr>
          <a:xfrm>
            <a:off x="7078192" y="5211191"/>
            <a:ext cx="1517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ova Light" panose="020B0304020202020204" pitchFamily="34" charset="0"/>
              </a:rPr>
              <a:t>protocols</a:t>
            </a:r>
          </a:p>
          <a:p>
            <a:pPr algn="ctr"/>
            <a:r>
              <a:rPr lang="en-US" dirty="0">
                <a:latin typeface="Arial Nova Light" panose="020B0304020202020204" pitchFamily="34" charset="0"/>
              </a:rPr>
              <a:t>(sets of rules)</a:t>
            </a:r>
            <a:endParaRPr lang="de-AT" dirty="0">
              <a:latin typeface="Arial Nova Light" panose="020B03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9B71AA2-FA30-8922-2F07-6EA084DD92A2}"/>
              </a:ext>
            </a:extLst>
          </p:cNvPr>
          <p:cNvSpPr txBox="1"/>
          <p:nvPr/>
        </p:nvSpPr>
        <p:spPr>
          <a:xfrm>
            <a:off x="9399948" y="3305078"/>
            <a:ext cx="238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Nova Light" panose="020B0304020202020204" pitchFamily="34" charset="0"/>
              </a:rPr>
              <a:t>rely on punishment mechanisms</a:t>
            </a:r>
            <a:endParaRPr lang="de-AT" dirty="0">
              <a:latin typeface="Arial Nova Light" panose="020B03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D814F0F-853C-4A1B-F4FE-037524C4715F}"/>
              </a:ext>
            </a:extLst>
          </p:cNvPr>
          <p:cNvSpPr txBox="1"/>
          <p:nvPr/>
        </p:nvSpPr>
        <p:spPr>
          <a:xfrm>
            <a:off x="9605418" y="5403380"/>
            <a:ext cx="1970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Nova Light" panose="020B0304020202020204" pitchFamily="34" charset="0"/>
              </a:rPr>
              <a:t>popular target for attacks</a:t>
            </a:r>
            <a:endParaRPr lang="de-AT" dirty="0">
              <a:latin typeface="Arial Nova Light" panose="020B0304020202020204" pitchFamily="34" charset="0"/>
            </a:endParaRP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C7157FE0-0646-6830-71CD-1AF884748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3" name="Grafik 2" descr="Volltreffer Silhouette">
            <a:extLst>
              <a:ext uri="{FF2B5EF4-FFF2-40B4-BE49-F238E27FC236}">
                <a16:creationId xmlns:a16="http://schemas.microsoft.com/office/drawing/2014/main" id="{6149C568-C27F-01DD-4F10-CB38FF559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3549" y="4565881"/>
            <a:ext cx="914400" cy="914400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B3849BF-D79C-00AE-F2FE-5D6C9E3C7B34}"/>
              </a:ext>
            </a:extLst>
          </p:cNvPr>
          <p:cNvGrpSpPr/>
          <p:nvPr/>
        </p:nvGrpSpPr>
        <p:grpSpPr>
          <a:xfrm>
            <a:off x="537083" y="2699092"/>
            <a:ext cx="2403316" cy="1094003"/>
            <a:chOff x="4937074" y="2616543"/>
            <a:chExt cx="3857933" cy="1901423"/>
          </a:xfrm>
        </p:grpSpPr>
        <p:pic>
          <p:nvPicPr>
            <p:cNvPr id="7" name="Grafik 6" descr="Würfel Silhouette">
              <a:extLst>
                <a:ext uri="{FF2B5EF4-FFF2-40B4-BE49-F238E27FC236}">
                  <a16:creationId xmlns:a16="http://schemas.microsoft.com/office/drawing/2014/main" id="{A5B5742F-D0B6-0CA5-733E-BB01381DA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37074" y="2616543"/>
              <a:ext cx="914400" cy="914400"/>
            </a:xfrm>
            <a:prstGeom prst="rect">
              <a:avLst/>
            </a:prstGeom>
          </p:spPr>
        </p:pic>
        <p:pic>
          <p:nvPicPr>
            <p:cNvPr id="10" name="Grafik 9" descr="Würfel Silhouette">
              <a:extLst>
                <a:ext uri="{FF2B5EF4-FFF2-40B4-BE49-F238E27FC236}">
                  <a16:creationId xmlns:a16="http://schemas.microsoft.com/office/drawing/2014/main" id="{5FE673F3-E4CA-495C-B2EB-BF9643DD8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30089" y="2936909"/>
              <a:ext cx="914400" cy="914400"/>
            </a:xfrm>
            <a:prstGeom prst="rect">
              <a:avLst/>
            </a:prstGeom>
          </p:spPr>
        </p:pic>
        <p:pic>
          <p:nvPicPr>
            <p:cNvPr id="13" name="Grafik 12" descr="Würfel Silhouette">
              <a:extLst>
                <a:ext uri="{FF2B5EF4-FFF2-40B4-BE49-F238E27FC236}">
                  <a16:creationId xmlns:a16="http://schemas.microsoft.com/office/drawing/2014/main" id="{E68962C2-4083-DAAA-79D6-946DB902B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05348" y="3276600"/>
              <a:ext cx="914400" cy="914400"/>
            </a:xfrm>
            <a:prstGeom prst="rect">
              <a:avLst/>
            </a:prstGeom>
          </p:spPr>
        </p:pic>
        <p:pic>
          <p:nvPicPr>
            <p:cNvPr id="18" name="Grafik 17" descr="Würfel Silhouette">
              <a:extLst>
                <a:ext uri="{FF2B5EF4-FFF2-40B4-BE49-F238E27FC236}">
                  <a16:creationId xmlns:a16="http://schemas.microsoft.com/office/drawing/2014/main" id="{384151E8-2F55-B428-5004-E4720711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80607" y="3603566"/>
              <a:ext cx="914400" cy="914400"/>
            </a:xfrm>
            <a:prstGeom prst="rect">
              <a:avLst/>
            </a:prstGeom>
          </p:spPr>
        </p:pic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7D29888C-8C75-4026-7895-79A21FE64A82}"/>
                </a:ext>
              </a:extLst>
            </p:cNvPr>
            <p:cNvCxnSpPr>
              <a:cxnSpLocks/>
            </p:cNvCxnSpPr>
            <p:nvPr/>
          </p:nvCxnSpPr>
          <p:spPr>
            <a:xfrm>
              <a:off x="7488728" y="3781397"/>
              <a:ext cx="512107" cy="20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08094329-5351-5180-28D1-0CAB18A9BDC8}"/>
                </a:ext>
              </a:extLst>
            </p:cNvPr>
            <p:cNvCxnSpPr>
              <a:cxnSpLocks/>
            </p:cNvCxnSpPr>
            <p:nvPr/>
          </p:nvCxnSpPr>
          <p:spPr>
            <a:xfrm>
              <a:off x="6524708" y="3447908"/>
              <a:ext cx="512107" cy="20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754CF148-41C2-F871-3A14-A8232E584562}"/>
                </a:ext>
              </a:extLst>
            </p:cNvPr>
            <p:cNvCxnSpPr>
              <a:cxnSpLocks/>
            </p:cNvCxnSpPr>
            <p:nvPr/>
          </p:nvCxnSpPr>
          <p:spPr>
            <a:xfrm>
              <a:off x="5521921" y="3122522"/>
              <a:ext cx="512107" cy="2092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EB64308D-FF20-D26E-F906-89611E651615}"/>
              </a:ext>
            </a:extLst>
          </p:cNvPr>
          <p:cNvSpPr txBox="1"/>
          <p:nvPr/>
        </p:nvSpPr>
        <p:spPr>
          <a:xfrm>
            <a:off x="1057477" y="3709095"/>
            <a:ext cx="124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latin typeface="Arial Nova Light" panose="020B0304020202020204" pitchFamily="34" charset="0"/>
              </a:rPr>
              <a:t>blockchain</a:t>
            </a:r>
            <a:endParaRPr lang="de-AT" dirty="0">
              <a:latin typeface="Arial Nova Light" panose="020B0304020202020204" pitchFamily="34" charset="0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E7FB3A4-B749-51C6-C7A3-928EE381D3C1}"/>
              </a:ext>
            </a:extLst>
          </p:cNvPr>
          <p:cNvGrpSpPr/>
          <p:nvPr/>
        </p:nvGrpSpPr>
        <p:grpSpPr>
          <a:xfrm>
            <a:off x="4156931" y="2718382"/>
            <a:ext cx="1638590" cy="1293626"/>
            <a:chOff x="4156931" y="2629212"/>
            <a:chExt cx="1638590" cy="1293626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542B684F-C3DC-FACB-8B18-9FCDD7C7A4D0}"/>
                </a:ext>
              </a:extLst>
            </p:cNvPr>
            <p:cNvSpPr txBox="1"/>
            <p:nvPr/>
          </p:nvSpPr>
          <p:spPr>
            <a:xfrm>
              <a:off x="4156931" y="3553506"/>
              <a:ext cx="1638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>
                  <a:latin typeface="Arial Nova Light" panose="020B0304020202020204" pitchFamily="34" charset="0"/>
                </a:rPr>
                <a:t>track </a:t>
              </a:r>
              <a:r>
                <a:rPr lang="de-AT" dirty="0" err="1">
                  <a:latin typeface="Arial Nova Light" panose="020B0304020202020204" pitchFamily="34" charset="0"/>
                </a:rPr>
                <a:t>balances</a:t>
              </a:r>
              <a:endParaRPr lang="de-AT" dirty="0">
                <a:latin typeface="Arial Nova Light" panose="020B0304020202020204" pitchFamily="34" charset="0"/>
              </a:endParaRPr>
            </a:p>
          </p:txBody>
        </p:sp>
        <p:pic>
          <p:nvPicPr>
            <p:cNvPr id="33" name="Grafik 32" descr="Sparschwein Silhouette">
              <a:extLst>
                <a:ext uri="{FF2B5EF4-FFF2-40B4-BE49-F238E27FC236}">
                  <a16:creationId xmlns:a16="http://schemas.microsoft.com/office/drawing/2014/main" id="{01901DB3-D60A-E377-4E7C-4958C693A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19026" y="2629212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CB4F607-E5E0-867F-8DDD-5DC7487EFEAB}"/>
              </a:ext>
            </a:extLst>
          </p:cNvPr>
          <p:cNvGrpSpPr/>
          <p:nvPr/>
        </p:nvGrpSpPr>
        <p:grpSpPr>
          <a:xfrm>
            <a:off x="3690233" y="1402247"/>
            <a:ext cx="2571986" cy="1051974"/>
            <a:chOff x="3690233" y="1402247"/>
            <a:chExt cx="2571986" cy="1051974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5686452-4C63-269C-90B9-6FD22BFA9F23}"/>
                </a:ext>
              </a:extLst>
            </p:cNvPr>
            <p:cNvSpPr txBox="1"/>
            <p:nvPr/>
          </p:nvSpPr>
          <p:spPr>
            <a:xfrm>
              <a:off x="3690233" y="2084889"/>
              <a:ext cx="257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err="1">
                  <a:latin typeface="Arial Nova Light" panose="020B0304020202020204" pitchFamily="34" charset="0"/>
                </a:rPr>
                <a:t>provides</a:t>
              </a:r>
              <a:r>
                <a:rPr lang="de-AT" dirty="0">
                  <a:latin typeface="Arial Nova Light" panose="020B0304020202020204" pitchFamily="34" charset="0"/>
                </a:rPr>
                <a:t> </a:t>
              </a:r>
              <a:r>
                <a:rPr lang="de-AT" dirty="0" err="1">
                  <a:latin typeface="Arial Nova Light" panose="020B0304020202020204" pitchFamily="34" charset="0"/>
                </a:rPr>
                <a:t>cryptocurrency</a:t>
              </a:r>
              <a:endParaRPr lang="de-AT" dirty="0">
                <a:latin typeface="Arial Nova Light" panose="020B0304020202020204" pitchFamily="34" charset="0"/>
              </a:endParaRPr>
            </a:p>
          </p:txBody>
        </p:sp>
        <p:pic>
          <p:nvPicPr>
            <p:cNvPr id="37" name="Grafik 36" descr="Bitcoin Silhouette">
              <a:extLst>
                <a:ext uri="{FF2B5EF4-FFF2-40B4-BE49-F238E27FC236}">
                  <a16:creationId xmlns:a16="http://schemas.microsoft.com/office/drawing/2014/main" id="{7582B49C-61CE-31F6-B574-9CCE7F5E5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35751" y="1402247"/>
              <a:ext cx="680950" cy="680950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8DA71C7-E738-121E-B9E0-8699C4B89C6B}"/>
              </a:ext>
            </a:extLst>
          </p:cNvPr>
          <p:cNvGrpSpPr/>
          <p:nvPr/>
        </p:nvGrpSpPr>
        <p:grpSpPr>
          <a:xfrm>
            <a:off x="3415061" y="4276169"/>
            <a:ext cx="3122330" cy="1627520"/>
            <a:chOff x="3415061" y="4276169"/>
            <a:chExt cx="3122330" cy="1627520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BC120B7-5C55-D9A3-469E-0C89B33C5AB1}"/>
                </a:ext>
              </a:extLst>
            </p:cNvPr>
            <p:cNvSpPr txBox="1"/>
            <p:nvPr/>
          </p:nvSpPr>
          <p:spPr>
            <a:xfrm>
              <a:off x="3415061" y="5203302"/>
              <a:ext cx="312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err="1">
                  <a:latin typeface="Arial Nova Light" panose="020B0304020202020204" pitchFamily="34" charset="0"/>
                </a:rPr>
                <a:t>enables</a:t>
              </a:r>
              <a:r>
                <a:rPr lang="de-AT" dirty="0">
                  <a:latin typeface="Arial Nova Light" panose="020B0304020202020204" pitchFamily="34" charset="0"/>
                </a:rPr>
                <a:t> </a:t>
              </a:r>
              <a:r>
                <a:rPr lang="de-AT" dirty="0" err="1">
                  <a:latin typeface="Arial Nova Light" panose="020B0304020202020204" pitchFamily="34" charset="0"/>
                </a:rPr>
                <a:t>decentralized</a:t>
              </a:r>
              <a:r>
                <a:rPr lang="de-AT" dirty="0">
                  <a:latin typeface="Arial Nova Light" panose="020B0304020202020204" pitchFamily="34" charset="0"/>
                </a:rPr>
                <a:t> </a:t>
              </a:r>
              <a:r>
                <a:rPr lang="de-AT" dirty="0" err="1">
                  <a:latin typeface="Arial Nova Light" panose="020B0304020202020204" pitchFamily="34" charset="0"/>
                </a:rPr>
                <a:t>finance</a:t>
              </a:r>
              <a:endParaRPr lang="de-AT" dirty="0">
                <a:latin typeface="Arial Nova Light" panose="020B0304020202020204" pitchFamily="34" charset="0"/>
              </a:endParaRPr>
            </a:p>
          </p:txBody>
        </p:sp>
        <p:pic>
          <p:nvPicPr>
            <p:cNvPr id="41" name="Grafik 40" descr="Handschlag Silhouette">
              <a:extLst>
                <a:ext uri="{FF2B5EF4-FFF2-40B4-BE49-F238E27FC236}">
                  <a16:creationId xmlns:a16="http://schemas.microsoft.com/office/drawing/2014/main" id="{86FC6BFA-BD1A-224B-DE4A-C19CA2EED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19026" y="4276169"/>
              <a:ext cx="914400" cy="914400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A7F6B9A-8B9E-D4AF-D8B3-3F1D8DE908E5}"/>
                </a:ext>
              </a:extLst>
            </p:cNvPr>
            <p:cNvSpPr txBox="1"/>
            <p:nvPr/>
          </p:nvSpPr>
          <p:spPr>
            <a:xfrm>
              <a:off x="3591456" y="5534357"/>
              <a:ext cx="2769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err="1">
                  <a:latin typeface="Arial Nova Light" panose="020B0304020202020204" pitchFamily="34" charset="0"/>
                </a:rPr>
                <a:t>auctions</a:t>
              </a:r>
              <a:r>
                <a:rPr lang="de-AT" dirty="0">
                  <a:latin typeface="Arial Nova Light" panose="020B0304020202020204" pitchFamily="34" charset="0"/>
                </a:rPr>
                <a:t>, </a:t>
              </a:r>
              <a:r>
                <a:rPr lang="de-AT" dirty="0" err="1">
                  <a:latin typeface="Arial Nova Light" panose="020B0304020202020204" pitchFamily="34" charset="0"/>
                </a:rPr>
                <a:t>crowdfunding</a:t>
              </a:r>
              <a:r>
                <a:rPr lang="de-AT" dirty="0">
                  <a:latin typeface="Arial Nova Light" panose="020B0304020202020204" pitchFamily="34" charset="0"/>
                </a:rPr>
                <a:t>,…</a:t>
              </a:r>
            </a:p>
          </p:txBody>
        </p:sp>
      </p:grpSp>
      <p:pic>
        <p:nvPicPr>
          <p:cNvPr id="45" name="Grafik 44" descr="Dokument Silhouette">
            <a:extLst>
              <a:ext uri="{FF2B5EF4-FFF2-40B4-BE49-F238E27FC236}">
                <a16:creationId xmlns:a16="http://schemas.microsoft.com/office/drawing/2014/main" id="{F0A195BE-89F8-75A3-45C6-1F18F9AE99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12502" y="4144323"/>
            <a:ext cx="1048527" cy="1048527"/>
          </a:xfrm>
          <a:prstGeom prst="rect">
            <a:avLst/>
          </a:prstGeom>
        </p:spPr>
      </p:pic>
      <p:pic>
        <p:nvPicPr>
          <p:cNvPr id="47" name="Grafik 46" descr="Handschellen Silhouette">
            <a:extLst>
              <a:ext uri="{FF2B5EF4-FFF2-40B4-BE49-F238E27FC236}">
                <a16:creationId xmlns:a16="http://schemas.microsoft.com/office/drawing/2014/main" id="{89935934-D62E-9649-2A4A-0C1F37BB68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33549" y="2431670"/>
            <a:ext cx="914400" cy="914400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9B6D6F45-BCDD-AD61-40BF-D31D3172C846}"/>
              </a:ext>
            </a:extLst>
          </p:cNvPr>
          <p:cNvCxnSpPr>
            <a:cxnSpLocks/>
          </p:cNvCxnSpPr>
          <p:nvPr/>
        </p:nvCxnSpPr>
        <p:spPr>
          <a:xfrm flipV="1">
            <a:off x="2470878" y="2277374"/>
            <a:ext cx="1065952" cy="744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79BC277B-0BCE-F8B8-E139-5C4192C8876D}"/>
              </a:ext>
            </a:extLst>
          </p:cNvPr>
          <p:cNvCxnSpPr>
            <a:cxnSpLocks/>
          </p:cNvCxnSpPr>
          <p:nvPr/>
        </p:nvCxnSpPr>
        <p:spPr>
          <a:xfrm>
            <a:off x="2438781" y="3948724"/>
            <a:ext cx="1065952" cy="744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5FFD061-A670-26B3-3B6A-F6FC64B0BB9C}"/>
              </a:ext>
            </a:extLst>
          </p:cNvPr>
          <p:cNvCxnSpPr>
            <a:cxnSpLocks/>
          </p:cNvCxnSpPr>
          <p:nvPr/>
        </p:nvCxnSpPr>
        <p:spPr>
          <a:xfrm>
            <a:off x="2999907" y="3485082"/>
            <a:ext cx="91197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3D5B7E1F-D0EA-7875-51A5-7103E26A349F}"/>
              </a:ext>
            </a:extLst>
          </p:cNvPr>
          <p:cNvCxnSpPr>
            <a:cxnSpLocks/>
          </p:cNvCxnSpPr>
          <p:nvPr/>
        </p:nvCxnSpPr>
        <p:spPr>
          <a:xfrm flipV="1">
            <a:off x="8400856" y="3489700"/>
            <a:ext cx="1065952" cy="744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C58F91F0-92DD-B414-FD57-1EF371CE3359}"/>
              </a:ext>
            </a:extLst>
          </p:cNvPr>
          <p:cNvCxnSpPr>
            <a:cxnSpLocks/>
          </p:cNvCxnSpPr>
          <p:nvPr/>
        </p:nvCxnSpPr>
        <p:spPr>
          <a:xfrm>
            <a:off x="8400856" y="4782607"/>
            <a:ext cx="1065952" cy="744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68CDDD5D-75BD-AFCC-7CA6-4014B5067332}"/>
              </a:ext>
            </a:extLst>
          </p:cNvPr>
          <p:cNvSpPr txBox="1"/>
          <p:nvPr/>
        </p:nvSpPr>
        <p:spPr>
          <a:xfrm rot="1114525">
            <a:off x="1806968" y="3186228"/>
            <a:ext cx="8008921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Nova Light" panose="020B0304020202020204" pitchFamily="34" charset="0"/>
              </a:rPr>
              <a:t>security analysis of blockchain protocols</a:t>
            </a:r>
            <a:endParaRPr lang="de-AT" sz="2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  <p:bldP spid="15" grpId="0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A32F4-5C31-6BB3-EB44-2AC5A13F9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19DF07B-E347-97E6-9440-3006E40D4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636264"/>
          </a:xfrm>
        </p:spPr>
        <p:txBody>
          <a:bodyPr/>
          <a:lstStyle/>
          <a:p>
            <a:r>
              <a:rPr lang="en-US" sz="3800" dirty="0"/>
              <a:t>Compositional Approach</a:t>
            </a:r>
            <a:endParaRPr lang="de-AT" sz="3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A0FCAA-7C8F-D563-E95C-8D7ECC0E6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BDB18C5-DABA-92F4-A060-99121C1E5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AC93800-33FA-FEFD-0C2E-BED1CCD92FAE}"/>
              </a:ext>
            </a:extLst>
          </p:cNvPr>
          <p:cNvSpPr txBox="1"/>
          <p:nvPr/>
        </p:nvSpPr>
        <p:spPr>
          <a:xfrm>
            <a:off x="716902" y="1368865"/>
            <a:ext cx="5562492" cy="57733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Piecewise</a:t>
            </a: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 Analysis</a:t>
            </a: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F59FFB72-09B6-B50B-791B-C257D6594675}"/>
              </a:ext>
            </a:extLst>
          </p:cNvPr>
          <p:cNvSpPr txBox="1">
            <a:spLocks/>
          </p:cNvSpPr>
          <p:nvPr/>
        </p:nvSpPr>
        <p:spPr>
          <a:xfrm>
            <a:off x="9121530" y="0"/>
            <a:ext cx="3067251" cy="6810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 </a:t>
            </a:r>
            <a:r>
              <a:rPr lang="de-AT" sz="1600" dirty="0" err="1">
                <a:latin typeface="Arial Nova Light" panose="020B0304020202020204" pitchFamily="34" charset="0"/>
              </a:rPr>
              <a:t>Compositionality</a:t>
            </a:r>
            <a:r>
              <a:rPr lang="de-AT" sz="1600" dirty="0">
                <a:latin typeface="Arial Nova Light" panose="020B0304020202020204" pitchFamily="34" charset="0"/>
              </a:rPr>
              <a:t>	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16125AB-F663-FC14-FCF8-EB5E92803650}"/>
              </a:ext>
            </a:extLst>
          </p:cNvPr>
          <p:cNvSpPr txBox="1"/>
          <p:nvPr/>
        </p:nvSpPr>
        <p:spPr>
          <a:xfrm>
            <a:off x="10982630" y="374206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BCAB1905-5C1C-0EBC-E4CC-7450811153FE}"/>
              </a:ext>
            </a:extLst>
          </p:cNvPr>
          <p:cNvGrpSpPr/>
          <p:nvPr/>
        </p:nvGrpSpPr>
        <p:grpSpPr>
          <a:xfrm>
            <a:off x="7653939" y="2021531"/>
            <a:ext cx="3529237" cy="3690041"/>
            <a:chOff x="3526933" y="2135390"/>
            <a:chExt cx="3529237" cy="3690041"/>
          </a:xfrm>
        </p:grpSpPr>
        <p:sp>
          <p:nvSpPr>
            <p:cNvPr id="50" name="Grafik 39" descr="Laubbaum mit einfarbiger Füllung">
              <a:extLst>
                <a:ext uri="{FF2B5EF4-FFF2-40B4-BE49-F238E27FC236}">
                  <a16:creationId xmlns:a16="http://schemas.microsoft.com/office/drawing/2014/main" id="{2872A9BF-B543-64CF-C897-BEACF5F94AE9}"/>
                </a:ext>
              </a:extLst>
            </p:cNvPr>
            <p:cNvSpPr/>
            <p:nvPr/>
          </p:nvSpPr>
          <p:spPr>
            <a:xfrm>
              <a:off x="3526933" y="2135390"/>
              <a:ext cx="3529237" cy="3690041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  <p:sp>
          <p:nvSpPr>
            <p:cNvPr id="51" name="Grafik 39" descr="Laubbaum mit einfarbiger Füllung">
              <a:extLst>
                <a:ext uri="{FF2B5EF4-FFF2-40B4-BE49-F238E27FC236}">
                  <a16:creationId xmlns:a16="http://schemas.microsoft.com/office/drawing/2014/main" id="{916184F2-F77D-4D7B-9E02-358F1855D620}"/>
                </a:ext>
              </a:extLst>
            </p:cNvPr>
            <p:cNvSpPr/>
            <p:nvPr/>
          </p:nvSpPr>
          <p:spPr>
            <a:xfrm>
              <a:off x="4435658" y="2804637"/>
              <a:ext cx="419035" cy="483712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noFill/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  <p:sp>
          <p:nvSpPr>
            <p:cNvPr id="52" name="Grafik 39" descr="Laubbaum mit einfarbiger Füllung">
              <a:extLst>
                <a:ext uri="{FF2B5EF4-FFF2-40B4-BE49-F238E27FC236}">
                  <a16:creationId xmlns:a16="http://schemas.microsoft.com/office/drawing/2014/main" id="{5B29777D-9EA0-C1DB-EB1A-642F5830D2D2}"/>
                </a:ext>
              </a:extLst>
            </p:cNvPr>
            <p:cNvSpPr/>
            <p:nvPr/>
          </p:nvSpPr>
          <p:spPr>
            <a:xfrm>
              <a:off x="3812957" y="3569651"/>
              <a:ext cx="622701" cy="718814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noFill/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  <p:sp>
          <p:nvSpPr>
            <p:cNvPr id="53" name="Grafik 39" descr="Laubbaum mit einfarbiger Füllung">
              <a:extLst>
                <a:ext uri="{FF2B5EF4-FFF2-40B4-BE49-F238E27FC236}">
                  <a16:creationId xmlns:a16="http://schemas.microsoft.com/office/drawing/2014/main" id="{2EF5294D-2832-3129-9694-1B012EB0506B}"/>
                </a:ext>
              </a:extLst>
            </p:cNvPr>
            <p:cNvSpPr/>
            <p:nvPr/>
          </p:nvSpPr>
          <p:spPr>
            <a:xfrm>
              <a:off x="6018991" y="3345096"/>
              <a:ext cx="622701" cy="718814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noFill/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  <p:sp>
          <p:nvSpPr>
            <p:cNvPr id="54" name="Grafik 39" descr="Laubbaum mit einfarbiger Füllung">
              <a:extLst>
                <a:ext uri="{FF2B5EF4-FFF2-40B4-BE49-F238E27FC236}">
                  <a16:creationId xmlns:a16="http://schemas.microsoft.com/office/drawing/2014/main" id="{2DCD1BB2-33A7-7E2F-309A-F201B9FFF7E8}"/>
                </a:ext>
              </a:extLst>
            </p:cNvPr>
            <p:cNvSpPr/>
            <p:nvPr/>
          </p:nvSpPr>
          <p:spPr>
            <a:xfrm>
              <a:off x="5449279" y="2555295"/>
              <a:ext cx="622701" cy="718814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noFill/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  <p:sp>
          <p:nvSpPr>
            <p:cNvPr id="56" name="Grafik 39" descr="Laubbaum mit einfarbiger Füllung">
              <a:extLst>
                <a:ext uri="{FF2B5EF4-FFF2-40B4-BE49-F238E27FC236}">
                  <a16:creationId xmlns:a16="http://schemas.microsoft.com/office/drawing/2014/main" id="{D9FCDB9F-5E27-150A-18EB-FB25BD94215C}"/>
                </a:ext>
              </a:extLst>
            </p:cNvPr>
            <p:cNvSpPr/>
            <p:nvPr/>
          </p:nvSpPr>
          <p:spPr>
            <a:xfrm>
              <a:off x="4973159" y="3429000"/>
              <a:ext cx="374614" cy="432435"/>
            </a:xfrm>
            <a:custGeom>
              <a:avLst/>
              <a:gdLst>
                <a:gd name="connsiteX0" fmla="*/ 2414211 w 2664288"/>
                <a:gd name="connsiteY0" fmla="*/ 859241 h 2725204"/>
                <a:gd name="connsiteX1" fmla="*/ 2176958 w 2664288"/>
                <a:gd name="connsiteY1" fmla="*/ 554659 h 2725204"/>
                <a:gd name="connsiteX2" fmla="*/ 2176958 w 2664288"/>
                <a:gd name="connsiteY2" fmla="*/ 525804 h 2725204"/>
                <a:gd name="connsiteX3" fmla="*/ 1779398 w 2664288"/>
                <a:gd name="connsiteY3" fmla="*/ 128245 h 2725204"/>
                <a:gd name="connsiteX4" fmla="*/ 1596649 w 2664288"/>
                <a:gd name="connsiteY4" fmla="*/ 173131 h 2725204"/>
                <a:gd name="connsiteX5" fmla="*/ 1266419 w 2664288"/>
                <a:gd name="connsiteY5" fmla="*/ 0 h 2725204"/>
                <a:gd name="connsiteX6" fmla="*/ 884890 w 2664288"/>
                <a:gd name="connsiteY6" fmla="*/ 275727 h 2725204"/>
                <a:gd name="connsiteX7" fmla="*/ 689316 w 2664288"/>
                <a:gd name="connsiteY7" fmla="*/ 224429 h 2725204"/>
                <a:gd name="connsiteX8" fmla="*/ 288551 w 2664288"/>
                <a:gd name="connsiteY8" fmla="*/ 625194 h 2725204"/>
                <a:gd name="connsiteX9" fmla="*/ 359086 w 2664288"/>
                <a:gd name="connsiteY9" fmla="*/ 849623 h 2725204"/>
                <a:gd name="connsiteX10" fmla="*/ 0 w 2664288"/>
                <a:gd name="connsiteY10" fmla="*/ 1314510 h 2725204"/>
                <a:gd name="connsiteX11" fmla="*/ 480918 w 2664288"/>
                <a:gd name="connsiteY11" fmla="*/ 1795429 h 2725204"/>
                <a:gd name="connsiteX12" fmla="*/ 596339 w 2664288"/>
                <a:gd name="connsiteY12" fmla="*/ 1782604 h 2725204"/>
                <a:gd name="connsiteX13" fmla="*/ 1106112 w 2664288"/>
                <a:gd name="connsiteY13" fmla="*/ 2292378 h 2725204"/>
                <a:gd name="connsiteX14" fmla="*/ 1093288 w 2664288"/>
                <a:gd name="connsiteY14" fmla="*/ 2596960 h 2725204"/>
                <a:gd name="connsiteX15" fmla="*/ 1074051 w 2664288"/>
                <a:gd name="connsiteY15" fmla="*/ 2641845 h 2725204"/>
                <a:gd name="connsiteX16" fmla="*/ 1045196 w 2664288"/>
                <a:gd name="connsiteY16" fmla="*/ 2670701 h 2725204"/>
                <a:gd name="connsiteX17" fmla="*/ 1067639 w 2664288"/>
                <a:gd name="connsiteY17" fmla="*/ 2725205 h 2725204"/>
                <a:gd name="connsiteX18" fmla="*/ 1420312 w 2664288"/>
                <a:gd name="connsiteY18" fmla="*/ 2725205 h 2725204"/>
                <a:gd name="connsiteX19" fmla="*/ 1449168 w 2664288"/>
                <a:gd name="connsiteY19" fmla="*/ 2677113 h 2725204"/>
                <a:gd name="connsiteX20" fmla="*/ 1423519 w 2664288"/>
                <a:gd name="connsiteY20" fmla="*/ 2635433 h 2725204"/>
                <a:gd name="connsiteX21" fmla="*/ 1404282 w 2664288"/>
                <a:gd name="connsiteY21" fmla="*/ 2590548 h 2725204"/>
                <a:gd name="connsiteX22" fmla="*/ 1391457 w 2664288"/>
                <a:gd name="connsiteY22" fmla="*/ 2202606 h 2725204"/>
                <a:gd name="connsiteX23" fmla="*/ 1394664 w 2664288"/>
                <a:gd name="connsiteY23" fmla="*/ 2196194 h 2725204"/>
                <a:gd name="connsiteX24" fmla="*/ 1737719 w 2664288"/>
                <a:gd name="connsiteY24" fmla="*/ 1923674 h 2725204"/>
                <a:gd name="connsiteX25" fmla="*/ 2154515 w 2664288"/>
                <a:gd name="connsiteY25" fmla="*/ 1580619 h 2725204"/>
                <a:gd name="connsiteX26" fmla="*/ 2279553 w 2664288"/>
                <a:gd name="connsiteY26" fmla="*/ 1603062 h 2725204"/>
                <a:gd name="connsiteX27" fmla="*/ 2664288 w 2664288"/>
                <a:gd name="connsiteY27" fmla="*/ 1218327 h 2725204"/>
                <a:gd name="connsiteX28" fmla="*/ 2414211 w 2664288"/>
                <a:gd name="connsiteY28" fmla="*/ 859241 h 2725204"/>
                <a:gd name="connsiteX29" fmla="*/ 1260006 w 2664288"/>
                <a:gd name="connsiteY29" fmla="*/ 1837108 h 2725204"/>
                <a:gd name="connsiteX30" fmla="*/ 1192678 w 2664288"/>
                <a:gd name="connsiteY30" fmla="*/ 1567794 h 2725204"/>
                <a:gd name="connsiteX31" fmla="*/ 1410694 w 2664288"/>
                <a:gd name="connsiteY31" fmla="*/ 1494053 h 2725204"/>
                <a:gd name="connsiteX32" fmla="*/ 1260006 w 2664288"/>
                <a:gd name="connsiteY32" fmla="*/ 1837108 h 2725204"/>
                <a:gd name="connsiteX33" fmla="*/ 775882 w 2664288"/>
                <a:gd name="connsiteY33" fmla="*/ 1692833 h 2725204"/>
                <a:gd name="connsiteX34" fmla="*/ 916951 w 2664288"/>
                <a:gd name="connsiteY34" fmla="*/ 1519702 h 2725204"/>
                <a:gd name="connsiteX35" fmla="*/ 1006723 w 2664288"/>
                <a:gd name="connsiteY35" fmla="*/ 1551764 h 2725204"/>
                <a:gd name="connsiteX36" fmla="*/ 1106112 w 2664288"/>
                <a:gd name="connsiteY36" fmla="*/ 1946117 h 2725204"/>
                <a:gd name="connsiteX37" fmla="*/ 775882 w 2664288"/>
                <a:gd name="connsiteY37" fmla="*/ 1692833 h 2725204"/>
                <a:gd name="connsiteX38" fmla="*/ 1663978 w 2664288"/>
                <a:gd name="connsiteY38" fmla="*/ 1779398 h 2725204"/>
                <a:gd name="connsiteX39" fmla="*/ 1397870 w 2664288"/>
                <a:gd name="connsiteY39" fmla="*/ 1930086 h 2725204"/>
                <a:gd name="connsiteX40" fmla="*/ 1628710 w 2664288"/>
                <a:gd name="connsiteY40" fmla="*/ 1455580 h 2725204"/>
                <a:gd name="connsiteX41" fmla="*/ 1907643 w 2664288"/>
                <a:gd name="connsiteY41" fmla="*/ 1535733 h 2725204"/>
                <a:gd name="connsiteX42" fmla="*/ 1997415 w 2664288"/>
                <a:gd name="connsiteY42" fmla="*/ 1526115 h 2725204"/>
                <a:gd name="connsiteX43" fmla="*/ 1663978 w 2664288"/>
                <a:gd name="connsiteY43" fmla="*/ 1779398 h 27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64288" h="2725204">
                  <a:moveTo>
                    <a:pt x="2414211" y="859241"/>
                  </a:moveTo>
                  <a:cubicBezTo>
                    <a:pt x="2375737" y="730996"/>
                    <a:pt x="2292378" y="621988"/>
                    <a:pt x="2176958" y="554659"/>
                  </a:cubicBezTo>
                  <a:cubicBezTo>
                    <a:pt x="2176958" y="545041"/>
                    <a:pt x="2176958" y="535423"/>
                    <a:pt x="2176958" y="525804"/>
                  </a:cubicBezTo>
                  <a:cubicBezTo>
                    <a:pt x="2180164" y="307788"/>
                    <a:pt x="2000621" y="128245"/>
                    <a:pt x="1779398" y="128245"/>
                  </a:cubicBezTo>
                  <a:cubicBezTo>
                    <a:pt x="1712070" y="128245"/>
                    <a:pt x="1651153" y="144276"/>
                    <a:pt x="1596649" y="173131"/>
                  </a:cubicBezTo>
                  <a:cubicBezTo>
                    <a:pt x="1522908" y="67329"/>
                    <a:pt x="1404282" y="0"/>
                    <a:pt x="1266419" y="0"/>
                  </a:cubicBezTo>
                  <a:cubicBezTo>
                    <a:pt x="1090082" y="0"/>
                    <a:pt x="939394" y="115420"/>
                    <a:pt x="884890" y="275727"/>
                  </a:cubicBezTo>
                  <a:cubicBezTo>
                    <a:pt x="827180" y="243665"/>
                    <a:pt x="759851" y="224429"/>
                    <a:pt x="689316" y="224429"/>
                  </a:cubicBezTo>
                  <a:cubicBezTo>
                    <a:pt x="468094" y="224429"/>
                    <a:pt x="288551" y="403972"/>
                    <a:pt x="288551" y="625194"/>
                  </a:cubicBezTo>
                  <a:cubicBezTo>
                    <a:pt x="288551" y="708553"/>
                    <a:pt x="314200" y="785500"/>
                    <a:pt x="359086" y="849623"/>
                  </a:cubicBezTo>
                  <a:cubicBezTo>
                    <a:pt x="150688" y="904127"/>
                    <a:pt x="0" y="1090082"/>
                    <a:pt x="0" y="1314510"/>
                  </a:cubicBezTo>
                  <a:cubicBezTo>
                    <a:pt x="0" y="1580619"/>
                    <a:pt x="214810" y="1795429"/>
                    <a:pt x="480918" y="1795429"/>
                  </a:cubicBezTo>
                  <a:cubicBezTo>
                    <a:pt x="519392" y="1795429"/>
                    <a:pt x="557865" y="1789017"/>
                    <a:pt x="596339" y="1782604"/>
                  </a:cubicBezTo>
                  <a:cubicBezTo>
                    <a:pt x="750233" y="1853139"/>
                    <a:pt x="1090082" y="2058331"/>
                    <a:pt x="1106112" y="2292378"/>
                  </a:cubicBezTo>
                  <a:lnTo>
                    <a:pt x="1093288" y="2596960"/>
                  </a:lnTo>
                  <a:cubicBezTo>
                    <a:pt x="1093288" y="2612990"/>
                    <a:pt x="1086876" y="2629021"/>
                    <a:pt x="1074051" y="2641845"/>
                  </a:cubicBezTo>
                  <a:lnTo>
                    <a:pt x="1045196" y="2670701"/>
                  </a:lnTo>
                  <a:cubicBezTo>
                    <a:pt x="1025959" y="2693143"/>
                    <a:pt x="1038784" y="2725205"/>
                    <a:pt x="1067639" y="2725205"/>
                  </a:cubicBezTo>
                  <a:lnTo>
                    <a:pt x="1420312" y="2725205"/>
                  </a:lnTo>
                  <a:cubicBezTo>
                    <a:pt x="1445961" y="2725205"/>
                    <a:pt x="1458786" y="2699556"/>
                    <a:pt x="1449168" y="2677113"/>
                  </a:cubicBezTo>
                  <a:cubicBezTo>
                    <a:pt x="1449168" y="2677113"/>
                    <a:pt x="1433137" y="2645052"/>
                    <a:pt x="1423519" y="2635433"/>
                  </a:cubicBezTo>
                  <a:cubicBezTo>
                    <a:pt x="1413900" y="2622609"/>
                    <a:pt x="1404282" y="2609784"/>
                    <a:pt x="1404282" y="2590548"/>
                  </a:cubicBezTo>
                  <a:lnTo>
                    <a:pt x="1391457" y="2202606"/>
                  </a:lnTo>
                  <a:cubicBezTo>
                    <a:pt x="1391457" y="2199400"/>
                    <a:pt x="1394664" y="2196194"/>
                    <a:pt x="1394664" y="2196194"/>
                  </a:cubicBezTo>
                  <a:cubicBezTo>
                    <a:pt x="1420312" y="2080774"/>
                    <a:pt x="1574206" y="2003827"/>
                    <a:pt x="1737719" y="1923674"/>
                  </a:cubicBezTo>
                  <a:cubicBezTo>
                    <a:pt x="1901231" y="1843521"/>
                    <a:pt x="2093598" y="1747337"/>
                    <a:pt x="2154515" y="1580619"/>
                  </a:cubicBezTo>
                  <a:cubicBezTo>
                    <a:pt x="2192988" y="1593443"/>
                    <a:pt x="2234668" y="1603062"/>
                    <a:pt x="2279553" y="1603062"/>
                  </a:cubicBezTo>
                  <a:cubicBezTo>
                    <a:pt x="2491158" y="1603062"/>
                    <a:pt x="2664288" y="1429931"/>
                    <a:pt x="2664288" y="1218327"/>
                  </a:cubicBezTo>
                  <a:cubicBezTo>
                    <a:pt x="2661082" y="1054815"/>
                    <a:pt x="2558486" y="913745"/>
                    <a:pt x="2414211" y="859241"/>
                  </a:cubicBezTo>
                  <a:close/>
                  <a:moveTo>
                    <a:pt x="1260006" y="1837108"/>
                  </a:moveTo>
                  <a:cubicBezTo>
                    <a:pt x="1250388" y="1756955"/>
                    <a:pt x="1231151" y="1660772"/>
                    <a:pt x="1192678" y="1567794"/>
                  </a:cubicBezTo>
                  <a:cubicBezTo>
                    <a:pt x="1272831" y="1558176"/>
                    <a:pt x="1346572" y="1532527"/>
                    <a:pt x="1410694" y="1494053"/>
                  </a:cubicBezTo>
                  <a:cubicBezTo>
                    <a:pt x="1343366" y="1609474"/>
                    <a:pt x="1292068" y="1734513"/>
                    <a:pt x="1260006" y="1837108"/>
                  </a:cubicBezTo>
                  <a:close/>
                  <a:moveTo>
                    <a:pt x="775882" y="1692833"/>
                  </a:moveTo>
                  <a:cubicBezTo>
                    <a:pt x="833592" y="1647947"/>
                    <a:pt x="881684" y="1587031"/>
                    <a:pt x="916951" y="1519702"/>
                  </a:cubicBezTo>
                  <a:cubicBezTo>
                    <a:pt x="945806" y="1532527"/>
                    <a:pt x="974661" y="1545351"/>
                    <a:pt x="1006723" y="1551764"/>
                  </a:cubicBezTo>
                  <a:cubicBezTo>
                    <a:pt x="1090082" y="1689627"/>
                    <a:pt x="1106112" y="1846727"/>
                    <a:pt x="1106112" y="1946117"/>
                  </a:cubicBezTo>
                  <a:cubicBezTo>
                    <a:pt x="1003516" y="1837108"/>
                    <a:pt x="872065" y="1750543"/>
                    <a:pt x="775882" y="1692833"/>
                  </a:cubicBezTo>
                  <a:close/>
                  <a:moveTo>
                    <a:pt x="1663978" y="1779398"/>
                  </a:moveTo>
                  <a:cubicBezTo>
                    <a:pt x="1571000" y="1824284"/>
                    <a:pt x="1474817" y="1872376"/>
                    <a:pt x="1397870" y="1930086"/>
                  </a:cubicBezTo>
                  <a:cubicBezTo>
                    <a:pt x="1439549" y="1798635"/>
                    <a:pt x="1513290" y="1599855"/>
                    <a:pt x="1628710" y="1455580"/>
                  </a:cubicBezTo>
                  <a:cubicBezTo>
                    <a:pt x="1708864" y="1506878"/>
                    <a:pt x="1805047" y="1535733"/>
                    <a:pt x="1907643" y="1535733"/>
                  </a:cubicBezTo>
                  <a:cubicBezTo>
                    <a:pt x="1939704" y="1535733"/>
                    <a:pt x="1968560" y="1532527"/>
                    <a:pt x="1997415" y="1526115"/>
                  </a:cubicBezTo>
                  <a:cubicBezTo>
                    <a:pt x="1962147" y="1625504"/>
                    <a:pt x="1837108" y="1692833"/>
                    <a:pt x="1663978" y="1779398"/>
                  </a:cubicBezTo>
                  <a:close/>
                </a:path>
              </a:pathLst>
            </a:custGeom>
            <a:noFill/>
            <a:ln w="320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 dirty="0"/>
            </a:p>
          </p:txBody>
        </p:sp>
      </p:grp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D1ED75-75F2-2119-7B40-4FFBEF602427}"/>
              </a:ext>
            </a:extLst>
          </p:cNvPr>
          <p:cNvSpPr txBox="1">
            <a:spLocks/>
          </p:cNvSpPr>
          <p:nvPr/>
        </p:nvSpPr>
        <p:spPr>
          <a:xfrm>
            <a:off x="8382052" y="5782559"/>
            <a:ext cx="1865696" cy="5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 err="1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Supergame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11" name="Grafik 10" descr="Schild Häkchen mit einfarbiger Füllung">
            <a:extLst>
              <a:ext uri="{FF2B5EF4-FFF2-40B4-BE49-F238E27FC236}">
                <a16:creationId xmlns:a16="http://schemas.microsoft.com/office/drawing/2014/main" id="{21C6DC33-C772-BCFC-03B1-C60AE4766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8433" y="3537349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919 0 " pathEditMode="relative" ptsTypes="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919 0 " pathEditMode="relative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919 0 " pathEditMode="relative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1899E-CD64-B094-E738-2B1A04B2F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7571C09-AB13-9B8B-A0E1-62C89352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636264"/>
          </a:xfrm>
        </p:spPr>
        <p:txBody>
          <a:bodyPr/>
          <a:lstStyle/>
          <a:p>
            <a:r>
              <a:rPr lang="en-US" sz="3800" dirty="0"/>
              <a:t>Compositional Approach</a:t>
            </a:r>
            <a:endParaRPr lang="de-AT" sz="3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26A4F1-AAB1-2BD9-8591-B6DE6B93C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5ABC457B-DE1E-981D-7530-DB2AC05D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6D18D8C-624A-6FE2-ACB9-918C24FC3A96}"/>
              </a:ext>
            </a:extLst>
          </p:cNvPr>
          <p:cNvSpPr txBox="1"/>
          <p:nvPr/>
        </p:nvSpPr>
        <p:spPr>
          <a:xfrm>
            <a:off x="716902" y="1368865"/>
            <a:ext cx="5562492" cy="57733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Piecewise</a:t>
            </a: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 Analysis</a:t>
            </a: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25B0E3CB-75FD-ACEE-4F31-7B47C58E6A54}"/>
              </a:ext>
            </a:extLst>
          </p:cNvPr>
          <p:cNvSpPr txBox="1">
            <a:spLocks/>
          </p:cNvSpPr>
          <p:nvPr/>
        </p:nvSpPr>
        <p:spPr>
          <a:xfrm>
            <a:off x="9121530" y="0"/>
            <a:ext cx="3067251" cy="6810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 </a:t>
            </a:r>
            <a:r>
              <a:rPr lang="de-AT" sz="1600" dirty="0" err="1">
                <a:latin typeface="Arial Nova Light" panose="020B0304020202020204" pitchFamily="34" charset="0"/>
              </a:rPr>
              <a:t>Compositionality</a:t>
            </a:r>
            <a:r>
              <a:rPr lang="de-AT" sz="1600" dirty="0">
                <a:latin typeface="Arial Nova Light" panose="020B0304020202020204" pitchFamily="34" charset="0"/>
              </a:rPr>
              <a:t>	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510B7D-520F-9DE4-14BD-4D54DFDBD8BE}"/>
              </a:ext>
            </a:extLst>
          </p:cNvPr>
          <p:cNvSpPr txBox="1"/>
          <p:nvPr/>
        </p:nvSpPr>
        <p:spPr>
          <a:xfrm>
            <a:off x="10982630" y="374206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F6EFEA40-22BC-5819-1479-30B0D9E37A80}"/>
              </a:ext>
            </a:extLst>
          </p:cNvPr>
          <p:cNvGrpSpPr/>
          <p:nvPr/>
        </p:nvGrpSpPr>
        <p:grpSpPr>
          <a:xfrm>
            <a:off x="5574842" y="3473568"/>
            <a:ext cx="1795482" cy="1294964"/>
            <a:chOff x="6641692" y="4881999"/>
            <a:chExt cx="1795482" cy="1294964"/>
          </a:xfrm>
          <a:solidFill>
            <a:srgbClr val="C00000"/>
          </a:solidFill>
        </p:grpSpPr>
        <p:pic>
          <p:nvPicPr>
            <p:cNvPr id="58" name="Grafik 57" descr="Monitor mit einfarbiger Füllung">
              <a:extLst>
                <a:ext uri="{FF2B5EF4-FFF2-40B4-BE49-F238E27FC236}">
                  <a16:creationId xmlns:a16="http://schemas.microsoft.com/office/drawing/2014/main" id="{DC7B7B47-4035-6BB6-74D0-A71C04C8C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425" t="12267" r="5959" b="12500"/>
            <a:stretch/>
          </p:blipFill>
          <p:spPr>
            <a:xfrm>
              <a:off x="6641692" y="4881999"/>
              <a:ext cx="1795482" cy="1294964"/>
            </a:xfrm>
            <a:prstGeom prst="rect">
              <a:avLst/>
            </a:prstGeom>
          </p:spPr>
        </p:pic>
        <p:pic>
          <p:nvPicPr>
            <p:cNvPr id="61" name="Grafik 60" descr="Schachfiguren mit einfarbiger Füllung">
              <a:extLst>
                <a:ext uri="{FF2B5EF4-FFF2-40B4-BE49-F238E27FC236}">
                  <a16:creationId xmlns:a16="http://schemas.microsoft.com/office/drawing/2014/main" id="{6A9BC56D-FBA6-9460-1630-A86F5A4AA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54977" y="5093555"/>
              <a:ext cx="693195" cy="693195"/>
            </a:xfrm>
            <a:prstGeom prst="rect">
              <a:avLst/>
            </a:prstGeom>
          </p:spPr>
        </p:pic>
      </p:grpSp>
      <p:cxnSp>
        <p:nvCxnSpPr>
          <p:cNvPr id="80" name="Gerade Verbindung mit Pfeil 79">
            <a:extLst>
              <a:ext uri="{FF2B5EF4-FFF2-40B4-BE49-F238E27FC236}">
                <a16:creationId xmlns:a16="http://schemas.microsoft.com/office/drawing/2014/main" id="{D73D73F3-5663-F11E-6A60-413C62D52A06}"/>
              </a:ext>
            </a:extLst>
          </p:cNvPr>
          <p:cNvCxnSpPr/>
          <p:nvPr/>
        </p:nvCxnSpPr>
        <p:spPr>
          <a:xfrm>
            <a:off x="4884123" y="4017697"/>
            <a:ext cx="48613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66FE9ACF-0DA1-46FB-19DA-E7159C80000B}"/>
              </a:ext>
            </a:extLst>
          </p:cNvPr>
          <p:cNvCxnSpPr/>
          <p:nvPr/>
        </p:nvCxnSpPr>
        <p:spPr>
          <a:xfrm>
            <a:off x="7557874" y="4017697"/>
            <a:ext cx="48613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4B74170-0ACD-D697-17E4-35CB8DEC11A3}"/>
              </a:ext>
            </a:extLst>
          </p:cNvPr>
          <p:cNvGrpSpPr/>
          <p:nvPr/>
        </p:nvGrpSpPr>
        <p:grpSpPr>
          <a:xfrm>
            <a:off x="1086865" y="2006773"/>
            <a:ext cx="3529237" cy="3690041"/>
            <a:chOff x="7718375" y="1657534"/>
            <a:chExt cx="3529237" cy="3690041"/>
          </a:xfrm>
        </p:grpSpPr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56D261E6-5E73-7A73-7F00-FBE991413B5F}"/>
                </a:ext>
              </a:extLst>
            </p:cNvPr>
            <p:cNvGrpSpPr/>
            <p:nvPr/>
          </p:nvGrpSpPr>
          <p:grpSpPr>
            <a:xfrm>
              <a:off x="7718375" y="1657534"/>
              <a:ext cx="3529237" cy="3690041"/>
              <a:chOff x="3526933" y="2135390"/>
              <a:chExt cx="3529237" cy="3690041"/>
            </a:xfrm>
          </p:grpSpPr>
          <p:sp>
            <p:nvSpPr>
              <p:cNvPr id="50" name="Grafik 39" descr="Laubbaum mit einfarbiger Füllung">
                <a:extLst>
                  <a:ext uri="{FF2B5EF4-FFF2-40B4-BE49-F238E27FC236}">
                    <a16:creationId xmlns:a16="http://schemas.microsoft.com/office/drawing/2014/main" id="{5A46D03F-8BD3-094D-F3B5-87910E263CE8}"/>
                  </a:ext>
                </a:extLst>
              </p:cNvPr>
              <p:cNvSpPr/>
              <p:nvPr/>
            </p:nvSpPr>
            <p:spPr>
              <a:xfrm>
                <a:off x="3526933" y="2135390"/>
                <a:ext cx="3529237" cy="3690041"/>
              </a:xfrm>
              <a:custGeom>
                <a:avLst/>
                <a:gdLst>
                  <a:gd name="connsiteX0" fmla="*/ 2414211 w 2664288"/>
                  <a:gd name="connsiteY0" fmla="*/ 859241 h 2725204"/>
                  <a:gd name="connsiteX1" fmla="*/ 2176958 w 2664288"/>
                  <a:gd name="connsiteY1" fmla="*/ 554659 h 2725204"/>
                  <a:gd name="connsiteX2" fmla="*/ 2176958 w 2664288"/>
                  <a:gd name="connsiteY2" fmla="*/ 525804 h 2725204"/>
                  <a:gd name="connsiteX3" fmla="*/ 1779398 w 2664288"/>
                  <a:gd name="connsiteY3" fmla="*/ 128245 h 2725204"/>
                  <a:gd name="connsiteX4" fmla="*/ 1596649 w 2664288"/>
                  <a:gd name="connsiteY4" fmla="*/ 173131 h 2725204"/>
                  <a:gd name="connsiteX5" fmla="*/ 1266419 w 2664288"/>
                  <a:gd name="connsiteY5" fmla="*/ 0 h 2725204"/>
                  <a:gd name="connsiteX6" fmla="*/ 884890 w 2664288"/>
                  <a:gd name="connsiteY6" fmla="*/ 275727 h 2725204"/>
                  <a:gd name="connsiteX7" fmla="*/ 689316 w 2664288"/>
                  <a:gd name="connsiteY7" fmla="*/ 224429 h 2725204"/>
                  <a:gd name="connsiteX8" fmla="*/ 288551 w 2664288"/>
                  <a:gd name="connsiteY8" fmla="*/ 625194 h 2725204"/>
                  <a:gd name="connsiteX9" fmla="*/ 359086 w 2664288"/>
                  <a:gd name="connsiteY9" fmla="*/ 849623 h 2725204"/>
                  <a:gd name="connsiteX10" fmla="*/ 0 w 2664288"/>
                  <a:gd name="connsiteY10" fmla="*/ 1314510 h 2725204"/>
                  <a:gd name="connsiteX11" fmla="*/ 480918 w 2664288"/>
                  <a:gd name="connsiteY11" fmla="*/ 1795429 h 2725204"/>
                  <a:gd name="connsiteX12" fmla="*/ 596339 w 2664288"/>
                  <a:gd name="connsiteY12" fmla="*/ 1782604 h 2725204"/>
                  <a:gd name="connsiteX13" fmla="*/ 1106112 w 2664288"/>
                  <a:gd name="connsiteY13" fmla="*/ 2292378 h 2725204"/>
                  <a:gd name="connsiteX14" fmla="*/ 1093288 w 2664288"/>
                  <a:gd name="connsiteY14" fmla="*/ 2596960 h 2725204"/>
                  <a:gd name="connsiteX15" fmla="*/ 1074051 w 2664288"/>
                  <a:gd name="connsiteY15" fmla="*/ 2641845 h 2725204"/>
                  <a:gd name="connsiteX16" fmla="*/ 1045196 w 2664288"/>
                  <a:gd name="connsiteY16" fmla="*/ 2670701 h 2725204"/>
                  <a:gd name="connsiteX17" fmla="*/ 1067639 w 2664288"/>
                  <a:gd name="connsiteY17" fmla="*/ 2725205 h 2725204"/>
                  <a:gd name="connsiteX18" fmla="*/ 1420312 w 2664288"/>
                  <a:gd name="connsiteY18" fmla="*/ 2725205 h 2725204"/>
                  <a:gd name="connsiteX19" fmla="*/ 1449168 w 2664288"/>
                  <a:gd name="connsiteY19" fmla="*/ 2677113 h 2725204"/>
                  <a:gd name="connsiteX20" fmla="*/ 1423519 w 2664288"/>
                  <a:gd name="connsiteY20" fmla="*/ 2635433 h 2725204"/>
                  <a:gd name="connsiteX21" fmla="*/ 1404282 w 2664288"/>
                  <a:gd name="connsiteY21" fmla="*/ 2590548 h 2725204"/>
                  <a:gd name="connsiteX22" fmla="*/ 1391457 w 2664288"/>
                  <a:gd name="connsiteY22" fmla="*/ 2202606 h 2725204"/>
                  <a:gd name="connsiteX23" fmla="*/ 1394664 w 2664288"/>
                  <a:gd name="connsiteY23" fmla="*/ 2196194 h 2725204"/>
                  <a:gd name="connsiteX24" fmla="*/ 1737719 w 2664288"/>
                  <a:gd name="connsiteY24" fmla="*/ 1923674 h 2725204"/>
                  <a:gd name="connsiteX25" fmla="*/ 2154515 w 2664288"/>
                  <a:gd name="connsiteY25" fmla="*/ 1580619 h 2725204"/>
                  <a:gd name="connsiteX26" fmla="*/ 2279553 w 2664288"/>
                  <a:gd name="connsiteY26" fmla="*/ 1603062 h 2725204"/>
                  <a:gd name="connsiteX27" fmla="*/ 2664288 w 2664288"/>
                  <a:gd name="connsiteY27" fmla="*/ 1218327 h 2725204"/>
                  <a:gd name="connsiteX28" fmla="*/ 2414211 w 2664288"/>
                  <a:gd name="connsiteY28" fmla="*/ 859241 h 2725204"/>
                  <a:gd name="connsiteX29" fmla="*/ 1260006 w 2664288"/>
                  <a:gd name="connsiteY29" fmla="*/ 1837108 h 2725204"/>
                  <a:gd name="connsiteX30" fmla="*/ 1192678 w 2664288"/>
                  <a:gd name="connsiteY30" fmla="*/ 1567794 h 2725204"/>
                  <a:gd name="connsiteX31" fmla="*/ 1410694 w 2664288"/>
                  <a:gd name="connsiteY31" fmla="*/ 1494053 h 2725204"/>
                  <a:gd name="connsiteX32" fmla="*/ 1260006 w 2664288"/>
                  <a:gd name="connsiteY32" fmla="*/ 1837108 h 2725204"/>
                  <a:gd name="connsiteX33" fmla="*/ 775882 w 2664288"/>
                  <a:gd name="connsiteY33" fmla="*/ 1692833 h 2725204"/>
                  <a:gd name="connsiteX34" fmla="*/ 916951 w 2664288"/>
                  <a:gd name="connsiteY34" fmla="*/ 1519702 h 2725204"/>
                  <a:gd name="connsiteX35" fmla="*/ 1006723 w 2664288"/>
                  <a:gd name="connsiteY35" fmla="*/ 1551764 h 2725204"/>
                  <a:gd name="connsiteX36" fmla="*/ 1106112 w 2664288"/>
                  <a:gd name="connsiteY36" fmla="*/ 1946117 h 2725204"/>
                  <a:gd name="connsiteX37" fmla="*/ 775882 w 2664288"/>
                  <a:gd name="connsiteY37" fmla="*/ 1692833 h 2725204"/>
                  <a:gd name="connsiteX38" fmla="*/ 1663978 w 2664288"/>
                  <a:gd name="connsiteY38" fmla="*/ 1779398 h 2725204"/>
                  <a:gd name="connsiteX39" fmla="*/ 1397870 w 2664288"/>
                  <a:gd name="connsiteY39" fmla="*/ 1930086 h 2725204"/>
                  <a:gd name="connsiteX40" fmla="*/ 1628710 w 2664288"/>
                  <a:gd name="connsiteY40" fmla="*/ 1455580 h 2725204"/>
                  <a:gd name="connsiteX41" fmla="*/ 1907643 w 2664288"/>
                  <a:gd name="connsiteY41" fmla="*/ 1535733 h 2725204"/>
                  <a:gd name="connsiteX42" fmla="*/ 1997415 w 2664288"/>
                  <a:gd name="connsiteY42" fmla="*/ 1526115 h 2725204"/>
                  <a:gd name="connsiteX43" fmla="*/ 1663978 w 2664288"/>
                  <a:gd name="connsiteY43" fmla="*/ 1779398 h 272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64288" h="2725204">
                    <a:moveTo>
                      <a:pt x="2414211" y="859241"/>
                    </a:moveTo>
                    <a:cubicBezTo>
                      <a:pt x="2375737" y="730996"/>
                      <a:pt x="2292378" y="621988"/>
                      <a:pt x="2176958" y="554659"/>
                    </a:cubicBezTo>
                    <a:cubicBezTo>
                      <a:pt x="2176958" y="545041"/>
                      <a:pt x="2176958" y="535423"/>
                      <a:pt x="2176958" y="525804"/>
                    </a:cubicBezTo>
                    <a:cubicBezTo>
                      <a:pt x="2180164" y="307788"/>
                      <a:pt x="2000621" y="128245"/>
                      <a:pt x="1779398" y="128245"/>
                    </a:cubicBezTo>
                    <a:cubicBezTo>
                      <a:pt x="1712070" y="128245"/>
                      <a:pt x="1651153" y="144276"/>
                      <a:pt x="1596649" y="173131"/>
                    </a:cubicBezTo>
                    <a:cubicBezTo>
                      <a:pt x="1522908" y="67329"/>
                      <a:pt x="1404282" y="0"/>
                      <a:pt x="1266419" y="0"/>
                    </a:cubicBezTo>
                    <a:cubicBezTo>
                      <a:pt x="1090082" y="0"/>
                      <a:pt x="939394" y="115420"/>
                      <a:pt x="884890" y="275727"/>
                    </a:cubicBezTo>
                    <a:cubicBezTo>
                      <a:pt x="827180" y="243665"/>
                      <a:pt x="759851" y="224429"/>
                      <a:pt x="689316" y="224429"/>
                    </a:cubicBezTo>
                    <a:cubicBezTo>
                      <a:pt x="468094" y="224429"/>
                      <a:pt x="288551" y="403972"/>
                      <a:pt x="288551" y="625194"/>
                    </a:cubicBezTo>
                    <a:cubicBezTo>
                      <a:pt x="288551" y="708553"/>
                      <a:pt x="314200" y="785500"/>
                      <a:pt x="359086" y="849623"/>
                    </a:cubicBezTo>
                    <a:cubicBezTo>
                      <a:pt x="150688" y="904127"/>
                      <a:pt x="0" y="1090082"/>
                      <a:pt x="0" y="1314510"/>
                    </a:cubicBezTo>
                    <a:cubicBezTo>
                      <a:pt x="0" y="1580619"/>
                      <a:pt x="214810" y="1795429"/>
                      <a:pt x="480918" y="1795429"/>
                    </a:cubicBezTo>
                    <a:cubicBezTo>
                      <a:pt x="519392" y="1795429"/>
                      <a:pt x="557865" y="1789017"/>
                      <a:pt x="596339" y="1782604"/>
                    </a:cubicBezTo>
                    <a:cubicBezTo>
                      <a:pt x="750233" y="1853139"/>
                      <a:pt x="1090082" y="2058331"/>
                      <a:pt x="1106112" y="2292378"/>
                    </a:cubicBezTo>
                    <a:lnTo>
                      <a:pt x="1093288" y="2596960"/>
                    </a:lnTo>
                    <a:cubicBezTo>
                      <a:pt x="1093288" y="2612990"/>
                      <a:pt x="1086876" y="2629021"/>
                      <a:pt x="1074051" y="2641845"/>
                    </a:cubicBezTo>
                    <a:lnTo>
                      <a:pt x="1045196" y="2670701"/>
                    </a:lnTo>
                    <a:cubicBezTo>
                      <a:pt x="1025959" y="2693143"/>
                      <a:pt x="1038784" y="2725205"/>
                      <a:pt x="1067639" y="2725205"/>
                    </a:cubicBezTo>
                    <a:lnTo>
                      <a:pt x="1420312" y="2725205"/>
                    </a:lnTo>
                    <a:cubicBezTo>
                      <a:pt x="1445961" y="2725205"/>
                      <a:pt x="1458786" y="2699556"/>
                      <a:pt x="1449168" y="2677113"/>
                    </a:cubicBezTo>
                    <a:cubicBezTo>
                      <a:pt x="1449168" y="2677113"/>
                      <a:pt x="1433137" y="2645052"/>
                      <a:pt x="1423519" y="2635433"/>
                    </a:cubicBezTo>
                    <a:cubicBezTo>
                      <a:pt x="1413900" y="2622609"/>
                      <a:pt x="1404282" y="2609784"/>
                      <a:pt x="1404282" y="2590548"/>
                    </a:cubicBezTo>
                    <a:lnTo>
                      <a:pt x="1391457" y="2202606"/>
                    </a:lnTo>
                    <a:cubicBezTo>
                      <a:pt x="1391457" y="2199400"/>
                      <a:pt x="1394664" y="2196194"/>
                      <a:pt x="1394664" y="2196194"/>
                    </a:cubicBezTo>
                    <a:cubicBezTo>
                      <a:pt x="1420312" y="2080774"/>
                      <a:pt x="1574206" y="2003827"/>
                      <a:pt x="1737719" y="1923674"/>
                    </a:cubicBezTo>
                    <a:cubicBezTo>
                      <a:pt x="1901231" y="1843521"/>
                      <a:pt x="2093598" y="1747337"/>
                      <a:pt x="2154515" y="1580619"/>
                    </a:cubicBezTo>
                    <a:cubicBezTo>
                      <a:pt x="2192988" y="1593443"/>
                      <a:pt x="2234668" y="1603062"/>
                      <a:pt x="2279553" y="1603062"/>
                    </a:cubicBezTo>
                    <a:cubicBezTo>
                      <a:pt x="2491158" y="1603062"/>
                      <a:pt x="2664288" y="1429931"/>
                      <a:pt x="2664288" y="1218327"/>
                    </a:cubicBezTo>
                    <a:cubicBezTo>
                      <a:pt x="2661082" y="1054815"/>
                      <a:pt x="2558486" y="913745"/>
                      <a:pt x="2414211" y="859241"/>
                    </a:cubicBezTo>
                    <a:close/>
                    <a:moveTo>
                      <a:pt x="1260006" y="1837108"/>
                    </a:moveTo>
                    <a:cubicBezTo>
                      <a:pt x="1250388" y="1756955"/>
                      <a:pt x="1231151" y="1660772"/>
                      <a:pt x="1192678" y="1567794"/>
                    </a:cubicBezTo>
                    <a:cubicBezTo>
                      <a:pt x="1272831" y="1558176"/>
                      <a:pt x="1346572" y="1532527"/>
                      <a:pt x="1410694" y="1494053"/>
                    </a:cubicBezTo>
                    <a:cubicBezTo>
                      <a:pt x="1343366" y="1609474"/>
                      <a:pt x="1292068" y="1734513"/>
                      <a:pt x="1260006" y="1837108"/>
                    </a:cubicBezTo>
                    <a:close/>
                    <a:moveTo>
                      <a:pt x="775882" y="1692833"/>
                    </a:moveTo>
                    <a:cubicBezTo>
                      <a:pt x="833592" y="1647947"/>
                      <a:pt x="881684" y="1587031"/>
                      <a:pt x="916951" y="1519702"/>
                    </a:cubicBezTo>
                    <a:cubicBezTo>
                      <a:pt x="945806" y="1532527"/>
                      <a:pt x="974661" y="1545351"/>
                      <a:pt x="1006723" y="1551764"/>
                    </a:cubicBezTo>
                    <a:cubicBezTo>
                      <a:pt x="1090082" y="1689627"/>
                      <a:pt x="1106112" y="1846727"/>
                      <a:pt x="1106112" y="1946117"/>
                    </a:cubicBezTo>
                    <a:cubicBezTo>
                      <a:pt x="1003516" y="1837108"/>
                      <a:pt x="872065" y="1750543"/>
                      <a:pt x="775882" y="1692833"/>
                    </a:cubicBezTo>
                    <a:close/>
                    <a:moveTo>
                      <a:pt x="1663978" y="1779398"/>
                    </a:moveTo>
                    <a:cubicBezTo>
                      <a:pt x="1571000" y="1824284"/>
                      <a:pt x="1474817" y="1872376"/>
                      <a:pt x="1397870" y="1930086"/>
                    </a:cubicBezTo>
                    <a:cubicBezTo>
                      <a:pt x="1439549" y="1798635"/>
                      <a:pt x="1513290" y="1599855"/>
                      <a:pt x="1628710" y="1455580"/>
                    </a:cubicBezTo>
                    <a:cubicBezTo>
                      <a:pt x="1708864" y="1506878"/>
                      <a:pt x="1805047" y="1535733"/>
                      <a:pt x="1907643" y="1535733"/>
                    </a:cubicBezTo>
                    <a:cubicBezTo>
                      <a:pt x="1939704" y="1535733"/>
                      <a:pt x="1968560" y="1532527"/>
                      <a:pt x="1997415" y="1526115"/>
                    </a:cubicBezTo>
                    <a:cubicBezTo>
                      <a:pt x="1962147" y="1625504"/>
                      <a:pt x="1837108" y="1692833"/>
                      <a:pt x="1663978" y="1779398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2048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AT" dirty="0"/>
              </a:p>
            </p:txBody>
          </p:sp>
          <p:sp>
            <p:nvSpPr>
              <p:cNvPr id="51" name="Grafik 39" descr="Laubbaum mit einfarbiger Füllung">
                <a:extLst>
                  <a:ext uri="{FF2B5EF4-FFF2-40B4-BE49-F238E27FC236}">
                    <a16:creationId xmlns:a16="http://schemas.microsoft.com/office/drawing/2014/main" id="{F1372181-AF6A-63D7-30A9-B8B5EA0B1FAB}"/>
                  </a:ext>
                </a:extLst>
              </p:cNvPr>
              <p:cNvSpPr/>
              <p:nvPr/>
            </p:nvSpPr>
            <p:spPr>
              <a:xfrm>
                <a:off x="4435658" y="2804637"/>
                <a:ext cx="419035" cy="483712"/>
              </a:xfrm>
              <a:custGeom>
                <a:avLst/>
                <a:gdLst>
                  <a:gd name="connsiteX0" fmla="*/ 2414211 w 2664288"/>
                  <a:gd name="connsiteY0" fmla="*/ 859241 h 2725204"/>
                  <a:gd name="connsiteX1" fmla="*/ 2176958 w 2664288"/>
                  <a:gd name="connsiteY1" fmla="*/ 554659 h 2725204"/>
                  <a:gd name="connsiteX2" fmla="*/ 2176958 w 2664288"/>
                  <a:gd name="connsiteY2" fmla="*/ 525804 h 2725204"/>
                  <a:gd name="connsiteX3" fmla="*/ 1779398 w 2664288"/>
                  <a:gd name="connsiteY3" fmla="*/ 128245 h 2725204"/>
                  <a:gd name="connsiteX4" fmla="*/ 1596649 w 2664288"/>
                  <a:gd name="connsiteY4" fmla="*/ 173131 h 2725204"/>
                  <a:gd name="connsiteX5" fmla="*/ 1266419 w 2664288"/>
                  <a:gd name="connsiteY5" fmla="*/ 0 h 2725204"/>
                  <a:gd name="connsiteX6" fmla="*/ 884890 w 2664288"/>
                  <a:gd name="connsiteY6" fmla="*/ 275727 h 2725204"/>
                  <a:gd name="connsiteX7" fmla="*/ 689316 w 2664288"/>
                  <a:gd name="connsiteY7" fmla="*/ 224429 h 2725204"/>
                  <a:gd name="connsiteX8" fmla="*/ 288551 w 2664288"/>
                  <a:gd name="connsiteY8" fmla="*/ 625194 h 2725204"/>
                  <a:gd name="connsiteX9" fmla="*/ 359086 w 2664288"/>
                  <a:gd name="connsiteY9" fmla="*/ 849623 h 2725204"/>
                  <a:gd name="connsiteX10" fmla="*/ 0 w 2664288"/>
                  <a:gd name="connsiteY10" fmla="*/ 1314510 h 2725204"/>
                  <a:gd name="connsiteX11" fmla="*/ 480918 w 2664288"/>
                  <a:gd name="connsiteY11" fmla="*/ 1795429 h 2725204"/>
                  <a:gd name="connsiteX12" fmla="*/ 596339 w 2664288"/>
                  <a:gd name="connsiteY12" fmla="*/ 1782604 h 2725204"/>
                  <a:gd name="connsiteX13" fmla="*/ 1106112 w 2664288"/>
                  <a:gd name="connsiteY13" fmla="*/ 2292378 h 2725204"/>
                  <a:gd name="connsiteX14" fmla="*/ 1093288 w 2664288"/>
                  <a:gd name="connsiteY14" fmla="*/ 2596960 h 2725204"/>
                  <a:gd name="connsiteX15" fmla="*/ 1074051 w 2664288"/>
                  <a:gd name="connsiteY15" fmla="*/ 2641845 h 2725204"/>
                  <a:gd name="connsiteX16" fmla="*/ 1045196 w 2664288"/>
                  <a:gd name="connsiteY16" fmla="*/ 2670701 h 2725204"/>
                  <a:gd name="connsiteX17" fmla="*/ 1067639 w 2664288"/>
                  <a:gd name="connsiteY17" fmla="*/ 2725205 h 2725204"/>
                  <a:gd name="connsiteX18" fmla="*/ 1420312 w 2664288"/>
                  <a:gd name="connsiteY18" fmla="*/ 2725205 h 2725204"/>
                  <a:gd name="connsiteX19" fmla="*/ 1449168 w 2664288"/>
                  <a:gd name="connsiteY19" fmla="*/ 2677113 h 2725204"/>
                  <a:gd name="connsiteX20" fmla="*/ 1423519 w 2664288"/>
                  <a:gd name="connsiteY20" fmla="*/ 2635433 h 2725204"/>
                  <a:gd name="connsiteX21" fmla="*/ 1404282 w 2664288"/>
                  <a:gd name="connsiteY21" fmla="*/ 2590548 h 2725204"/>
                  <a:gd name="connsiteX22" fmla="*/ 1391457 w 2664288"/>
                  <a:gd name="connsiteY22" fmla="*/ 2202606 h 2725204"/>
                  <a:gd name="connsiteX23" fmla="*/ 1394664 w 2664288"/>
                  <a:gd name="connsiteY23" fmla="*/ 2196194 h 2725204"/>
                  <a:gd name="connsiteX24" fmla="*/ 1737719 w 2664288"/>
                  <a:gd name="connsiteY24" fmla="*/ 1923674 h 2725204"/>
                  <a:gd name="connsiteX25" fmla="*/ 2154515 w 2664288"/>
                  <a:gd name="connsiteY25" fmla="*/ 1580619 h 2725204"/>
                  <a:gd name="connsiteX26" fmla="*/ 2279553 w 2664288"/>
                  <a:gd name="connsiteY26" fmla="*/ 1603062 h 2725204"/>
                  <a:gd name="connsiteX27" fmla="*/ 2664288 w 2664288"/>
                  <a:gd name="connsiteY27" fmla="*/ 1218327 h 2725204"/>
                  <a:gd name="connsiteX28" fmla="*/ 2414211 w 2664288"/>
                  <a:gd name="connsiteY28" fmla="*/ 859241 h 2725204"/>
                  <a:gd name="connsiteX29" fmla="*/ 1260006 w 2664288"/>
                  <a:gd name="connsiteY29" fmla="*/ 1837108 h 2725204"/>
                  <a:gd name="connsiteX30" fmla="*/ 1192678 w 2664288"/>
                  <a:gd name="connsiteY30" fmla="*/ 1567794 h 2725204"/>
                  <a:gd name="connsiteX31" fmla="*/ 1410694 w 2664288"/>
                  <a:gd name="connsiteY31" fmla="*/ 1494053 h 2725204"/>
                  <a:gd name="connsiteX32" fmla="*/ 1260006 w 2664288"/>
                  <a:gd name="connsiteY32" fmla="*/ 1837108 h 2725204"/>
                  <a:gd name="connsiteX33" fmla="*/ 775882 w 2664288"/>
                  <a:gd name="connsiteY33" fmla="*/ 1692833 h 2725204"/>
                  <a:gd name="connsiteX34" fmla="*/ 916951 w 2664288"/>
                  <a:gd name="connsiteY34" fmla="*/ 1519702 h 2725204"/>
                  <a:gd name="connsiteX35" fmla="*/ 1006723 w 2664288"/>
                  <a:gd name="connsiteY35" fmla="*/ 1551764 h 2725204"/>
                  <a:gd name="connsiteX36" fmla="*/ 1106112 w 2664288"/>
                  <a:gd name="connsiteY36" fmla="*/ 1946117 h 2725204"/>
                  <a:gd name="connsiteX37" fmla="*/ 775882 w 2664288"/>
                  <a:gd name="connsiteY37" fmla="*/ 1692833 h 2725204"/>
                  <a:gd name="connsiteX38" fmla="*/ 1663978 w 2664288"/>
                  <a:gd name="connsiteY38" fmla="*/ 1779398 h 2725204"/>
                  <a:gd name="connsiteX39" fmla="*/ 1397870 w 2664288"/>
                  <a:gd name="connsiteY39" fmla="*/ 1930086 h 2725204"/>
                  <a:gd name="connsiteX40" fmla="*/ 1628710 w 2664288"/>
                  <a:gd name="connsiteY40" fmla="*/ 1455580 h 2725204"/>
                  <a:gd name="connsiteX41" fmla="*/ 1907643 w 2664288"/>
                  <a:gd name="connsiteY41" fmla="*/ 1535733 h 2725204"/>
                  <a:gd name="connsiteX42" fmla="*/ 1997415 w 2664288"/>
                  <a:gd name="connsiteY42" fmla="*/ 1526115 h 2725204"/>
                  <a:gd name="connsiteX43" fmla="*/ 1663978 w 2664288"/>
                  <a:gd name="connsiteY43" fmla="*/ 1779398 h 272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64288" h="2725204">
                    <a:moveTo>
                      <a:pt x="2414211" y="859241"/>
                    </a:moveTo>
                    <a:cubicBezTo>
                      <a:pt x="2375737" y="730996"/>
                      <a:pt x="2292378" y="621988"/>
                      <a:pt x="2176958" y="554659"/>
                    </a:cubicBezTo>
                    <a:cubicBezTo>
                      <a:pt x="2176958" y="545041"/>
                      <a:pt x="2176958" y="535423"/>
                      <a:pt x="2176958" y="525804"/>
                    </a:cubicBezTo>
                    <a:cubicBezTo>
                      <a:pt x="2180164" y="307788"/>
                      <a:pt x="2000621" y="128245"/>
                      <a:pt x="1779398" y="128245"/>
                    </a:cubicBezTo>
                    <a:cubicBezTo>
                      <a:pt x="1712070" y="128245"/>
                      <a:pt x="1651153" y="144276"/>
                      <a:pt x="1596649" y="173131"/>
                    </a:cubicBezTo>
                    <a:cubicBezTo>
                      <a:pt x="1522908" y="67329"/>
                      <a:pt x="1404282" y="0"/>
                      <a:pt x="1266419" y="0"/>
                    </a:cubicBezTo>
                    <a:cubicBezTo>
                      <a:pt x="1090082" y="0"/>
                      <a:pt x="939394" y="115420"/>
                      <a:pt x="884890" y="275727"/>
                    </a:cubicBezTo>
                    <a:cubicBezTo>
                      <a:pt x="827180" y="243665"/>
                      <a:pt x="759851" y="224429"/>
                      <a:pt x="689316" y="224429"/>
                    </a:cubicBezTo>
                    <a:cubicBezTo>
                      <a:pt x="468094" y="224429"/>
                      <a:pt x="288551" y="403972"/>
                      <a:pt x="288551" y="625194"/>
                    </a:cubicBezTo>
                    <a:cubicBezTo>
                      <a:pt x="288551" y="708553"/>
                      <a:pt x="314200" y="785500"/>
                      <a:pt x="359086" y="849623"/>
                    </a:cubicBezTo>
                    <a:cubicBezTo>
                      <a:pt x="150688" y="904127"/>
                      <a:pt x="0" y="1090082"/>
                      <a:pt x="0" y="1314510"/>
                    </a:cubicBezTo>
                    <a:cubicBezTo>
                      <a:pt x="0" y="1580619"/>
                      <a:pt x="214810" y="1795429"/>
                      <a:pt x="480918" y="1795429"/>
                    </a:cubicBezTo>
                    <a:cubicBezTo>
                      <a:pt x="519392" y="1795429"/>
                      <a:pt x="557865" y="1789017"/>
                      <a:pt x="596339" y="1782604"/>
                    </a:cubicBezTo>
                    <a:cubicBezTo>
                      <a:pt x="750233" y="1853139"/>
                      <a:pt x="1090082" y="2058331"/>
                      <a:pt x="1106112" y="2292378"/>
                    </a:cubicBezTo>
                    <a:lnTo>
                      <a:pt x="1093288" y="2596960"/>
                    </a:lnTo>
                    <a:cubicBezTo>
                      <a:pt x="1093288" y="2612990"/>
                      <a:pt x="1086876" y="2629021"/>
                      <a:pt x="1074051" y="2641845"/>
                    </a:cubicBezTo>
                    <a:lnTo>
                      <a:pt x="1045196" y="2670701"/>
                    </a:lnTo>
                    <a:cubicBezTo>
                      <a:pt x="1025959" y="2693143"/>
                      <a:pt x="1038784" y="2725205"/>
                      <a:pt x="1067639" y="2725205"/>
                    </a:cubicBezTo>
                    <a:lnTo>
                      <a:pt x="1420312" y="2725205"/>
                    </a:lnTo>
                    <a:cubicBezTo>
                      <a:pt x="1445961" y="2725205"/>
                      <a:pt x="1458786" y="2699556"/>
                      <a:pt x="1449168" y="2677113"/>
                    </a:cubicBezTo>
                    <a:cubicBezTo>
                      <a:pt x="1449168" y="2677113"/>
                      <a:pt x="1433137" y="2645052"/>
                      <a:pt x="1423519" y="2635433"/>
                    </a:cubicBezTo>
                    <a:cubicBezTo>
                      <a:pt x="1413900" y="2622609"/>
                      <a:pt x="1404282" y="2609784"/>
                      <a:pt x="1404282" y="2590548"/>
                    </a:cubicBezTo>
                    <a:lnTo>
                      <a:pt x="1391457" y="2202606"/>
                    </a:lnTo>
                    <a:cubicBezTo>
                      <a:pt x="1391457" y="2199400"/>
                      <a:pt x="1394664" y="2196194"/>
                      <a:pt x="1394664" y="2196194"/>
                    </a:cubicBezTo>
                    <a:cubicBezTo>
                      <a:pt x="1420312" y="2080774"/>
                      <a:pt x="1574206" y="2003827"/>
                      <a:pt x="1737719" y="1923674"/>
                    </a:cubicBezTo>
                    <a:cubicBezTo>
                      <a:pt x="1901231" y="1843521"/>
                      <a:pt x="2093598" y="1747337"/>
                      <a:pt x="2154515" y="1580619"/>
                    </a:cubicBezTo>
                    <a:cubicBezTo>
                      <a:pt x="2192988" y="1593443"/>
                      <a:pt x="2234668" y="1603062"/>
                      <a:pt x="2279553" y="1603062"/>
                    </a:cubicBezTo>
                    <a:cubicBezTo>
                      <a:pt x="2491158" y="1603062"/>
                      <a:pt x="2664288" y="1429931"/>
                      <a:pt x="2664288" y="1218327"/>
                    </a:cubicBezTo>
                    <a:cubicBezTo>
                      <a:pt x="2661082" y="1054815"/>
                      <a:pt x="2558486" y="913745"/>
                      <a:pt x="2414211" y="859241"/>
                    </a:cubicBezTo>
                    <a:close/>
                    <a:moveTo>
                      <a:pt x="1260006" y="1837108"/>
                    </a:moveTo>
                    <a:cubicBezTo>
                      <a:pt x="1250388" y="1756955"/>
                      <a:pt x="1231151" y="1660772"/>
                      <a:pt x="1192678" y="1567794"/>
                    </a:cubicBezTo>
                    <a:cubicBezTo>
                      <a:pt x="1272831" y="1558176"/>
                      <a:pt x="1346572" y="1532527"/>
                      <a:pt x="1410694" y="1494053"/>
                    </a:cubicBezTo>
                    <a:cubicBezTo>
                      <a:pt x="1343366" y="1609474"/>
                      <a:pt x="1292068" y="1734513"/>
                      <a:pt x="1260006" y="1837108"/>
                    </a:cubicBezTo>
                    <a:close/>
                    <a:moveTo>
                      <a:pt x="775882" y="1692833"/>
                    </a:moveTo>
                    <a:cubicBezTo>
                      <a:pt x="833592" y="1647947"/>
                      <a:pt x="881684" y="1587031"/>
                      <a:pt x="916951" y="1519702"/>
                    </a:cubicBezTo>
                    <a:cubicBezTo>
                      <a:pt x="945806" y="1532527"/>
                      <a:pt x="974661" y="1545351"/>
                      <a:pt x="1006723" y="1551764"/>
                    </a:cubicBezTo>
                    <a:cubicBezTo>
                      <a:pt x="1090082" y="1689627"/>
                      <a:pt x="1106112" y="1846727"/>
                      <a:pt x="1106112" y="1946117"/>
                    </a:cubicBezTo>
                    <a:cubicBezTo>
                      <a:pt x="1003516" y="1837108"/>
                      <a:pt x="872065" y="1750543"/>
                      <a:pt x="775882" y="1692833"/>
                    </a:cubicBezTo>
                    <a:close/>
                    <a:moveTo>
                      <a:pt x="1663978" y="1779398"/>
                    </a:moveTo>
                    <a:cubicBezTo>
                      <a:pt x="1571000" y="1824284"/>
                      <a:pt x="1474817" y="1872376"/>
                      <a:pt x="1397870" y="1930086"/>
                    </a:cubicBezTo>
                    <a:cubicBezTo>
                      <a:pt x="1439549" y="1798635"/>
                      <a:pt x="1513290" y="1599855"/>
                      <a:pt x="1628710" y="1455580"/>
                    </a:cubicBezTo>
                    <a:cubicBezTo>
                      <a:pt x="1708864" y="1506878"/>
                      <a:pt x="1805047" y="1535733"/>
                      <a:pt x="1907643" y="1535733"/>
                    </a:cubicBezTo>
                    <a:cubicBezTo>
                      <a:pt x="1939704" y="1535733"/>
                      <a:pt x="1968560" y="1532527"/>
                      <a:pt x="1997415" y="1526115"/>
                    </a:cubicBezTo>
                    <a:cubicBezTo>
                      <a:pt x="1962147" y="1625504"/>
                      <a:pt x="1837108" y="1692833"/>
                      <a:pt x="1663978" y="1779398"/>
                    </a:cubicBezTo>
                    <a:close/>
                  </a:path>
                </a:pathLst>
              </a:custGeom>
              <a:noFill/>
              <a:ln w="32048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AT" dirty="0"/>
              </a:p>
            </p:txBody>
          </p:sp>
          <p:sp>
            <p:nvSpPr>
              <p:cNvPr id="52" name="Grafik 39" descr="Laubbaum mit einfarbiger Füllung">
                <a:extLst>
                  <a:ext uri="{FF2B5EF4-FFF2-40B4-BE49-F238E27FC236}">
                    <a16:creationId xmlns:a16="http://schemas.microsoft.com/office/drawing/2014/main" id="{13764624-BAE8-5764-A5CC-CF117E6DC20E}"/>
                  </a:ext>
                </a:extLst>
              </p:cNvPr>
              <p:cNvSpPr/>
              <p:nvPr/>
            </p:nvSpPr>
            <p:spPr>
              <a:xfrm>
                <a:off x="3812957" y="3569651"/>
                <a:ext cx="622701" cy="718814"/>
              </a:xfrm>
              <a:custGeom>
                <a:avLst/>
                <a:gdLst>
                  <a:gd name="connsiteX0" fmla="*/ 2414211 w 2664288"/>
                  <a:gd name="connsiteY0" fmla="*/ 859241 h 2725204"/>
                  <a:gd name="connsiteX1" fmla="*/ 2176958 w 2664288"/>
                  <a:gd name="connsiteY1" fmla="*/ 554659 h 2725204"/>
                  <a:gd name="connsiteX2" fmla="*/ 2176958 w 2664288"/>
                  <a:gd name="connsiteY2" fmla="*/ 525804 h 2725204"/>
                  <a:gd name="connsiteX3" fmla="*/ 1779398 w 2664288"/>
                  <a:gd name="connsiteY3" fmla="*/ 128245 h 2725204"/>
                  <a:gd name="connsiteX4" fmla="*/ 1596649 w 2664288"/>
                  <a:gd name="connsiteY4" fmla="*/ 173131 h 2725204"/>
                  <a:gd name="connsiteX5" fmla="*/ 1266419 w 2664288"/>
                  <a:gd name="connsiteY5" fmla="*/ 0 h 2725204"/>
                  <a:gd name="connsiteX6" fmla="*/ 884890 w 2664288"/>
                  <a:gd name="connsiteY6" fmla="*/ 275727 h 2725204"/>
                  <a:gd name="connsiteX7" fmla="*/ 689316 w 2664288"/>
                  <a:gd name="connsiteY7" fmla="*/ 224429 h 2725204"/>
                  <a:gd name="connsiteX8" fmla="*/ 288551 w 2664288"/>
                  <a:gd name="connsiteY8" fmla="*/ 625194 h 2725204"/>
                  <a:gd name="connsiteX9" fmla="*/ 359086 w 2664288"/>
                  <a:gd name="connsiteY9" fmla="*/ 849623 h 2725204"/>
                  <a:gd name="connsiteX10" fmla="*/ 0 w 2664288"/>
                  <a:gd name="connsiteY10" fmla="*/ 1314510 h 2725204"/>
                  <a:gd name="connsiteX11" fmla="*/ 480918 w 2664288"/>
                  <a:gd name="connsiteY11" fmla="*/ 1795429 h 2725204"/>
                  <a:gd name="connsiteX12" fmla="*/ 596339 w 2664288"/>
                  <a:gd name="connsiteY12" fmla="*/ 1782604 h 2725204"/>
                  <a:gd name="connsiteX13" fmla="*/ 1106112 w 2664288"/>
                  <a:gd name="connsiteY13" fmla="*/ 2292378 h 2725204"/>
                  <a:gd name="connsiteX14" fmla="*/ 1093288 w 2664288"/>
                  <a:gd name="connsiteY14" fmla="*/ 2596960 h 2725204"/>
                  <a:gd name="connsiteX15" fmla="*/ 1074051 w 2664288"/>
                  <a:gd name="connsiteY15" fmla="*/ 2641845 h 2725204"/>
                  <a:gd name="connsiteX16" fmla="*/ 1045196 w 2664288"/>
                  <a:gd name="connsiteY16" fmla="*/ 2670701 h 2725204"/>
                  <a:gd name="connsiteX17" fmla="*/ 1067639 w 2664288"/>
                  <a:gd name="connsiteY17" fmla="*/ 2725205 h 2725204"/>
                  <a:gd name="connsiteX18" fmla="*/ 1420312 w 2664288"/>
                  <a:gd name="connsiteY18" fmla="*/ 2725205 h 2725204"/>
                  <a:gd name="connsiteX19" fmla="*/ 1449168 w 2664288"/>
                  <a:gd name="connsiteY19" fmla="*/ 2677113 h 2725204"/>
                  <a:gd name="connsiteX20" fmla="*/ 1423519 w 2664288"/>
                  <a:gd name="connsiteY20" fmla="*/ 2635433 h 2725204"/>
                  <a:gd name="connsiteX21" fmla="*/ 1404282 w 2664288"/>
                  <a:gd name="connsiteY21" fmla="*/ 2590548 h 2725204"/>
                  <a:gd name="connsiteX22" fmla="*/ 1391457 w 2664288"/>
                  <a:gd name="connsiteY22" fmla="*/ 2202606 h 2725204"/>
                  <a:gd name="connsiteX23" fmla="*/ 1394664 w 2664288"/>
                  <a:gd name="connsiteY23" fmla="*/ 2196194 h 2725204"/>
                  <a:gd name="connsiteX24" fmla="*/ 1737719 w 2664288"/>
                  <a:gd name="connsiteY24" fmla="*/ 1923674 h 2725204"/>
                  <a:gd name="connsiteX25" fmla="*/ 2154515 w 2664288"/>
                  <a:gd name="connsiteY25" fmla="*/ 1580619 h 2725204"/>
                  <a:gd name="connsiteX26" fmla="*/ 2279553 w 2664288"/>
                  <a:gd name="connsiteY26" fmla="*/ 1603062 h 2725204"/>
                  <a:gd name="connsiteX27" fmla="*/ 2664288 w 2664288"/>
                  <a:gd name="connsiteY27" fmla="*/ 1218327 h 2725204"/>
                  <a:gd name="connsiteX28" fmla="*/ 2414211 w 2664288"/>
                  <a:gd name="connsiteY28" fmla="*/ 859241 h 2725204"/>
                  <a:gd name="connsiteX29" fmla="*/ 1260006 w 2664288"/>
                  <a:gd name="connsiteY29" fmla="*/ 1837108 h 2725204"/>
                  <a:gd name="connsiteX30" fmla="*/ 1192678 w 2664288"/>
                  <a:gd name="connsiteY30" fmla="*/ 1567794 h 2725204"/>
                  <a:gd name="connsiteX31" fmla="*/ 1410694 w 2664288"/>
                  <a:gd name="connsiteY31" fmla="*/ 1494053 h 2725204"/>
                  <a:gd name="connsiteX32" fmla="*/ 1260006 w 2664288"/>
                  <a:gd name="connsiteY32" fmla="*/ 1837108 h 2725204"/>
                  <a:gd name="connsiteX33" fmla="*/ 775882 w 2664288"/>
                  <a:gd name="connsiteY33" fmla="*/ 1692833 h 2725204"/>
                  <a:gd name="connsiteX34" fmla="*/ 916951 w 2664288"/>
                  <a:gd name="connsiteY34" fmla="*/ 1519702 h 2725204"/>
                  <a:gd name="connsiteX35" fmla="*/ 1006723 w 2664288"/>
                  <a:gd name="connsiteY35" fmla="*/ 1551764 h 2725204"/>
                  <a:gd name="connsiteX36" fmla="*/ 1106112 w 2664288"/>
                  <a:gd name="connsiteY36" fmla="*/ 1946117 h 2725204"/>
                  <a:gd name="connsiteX37" fmla="*/ 775882 w 2664288"/>
                  <a:gd name="connsiteY37" fmla="*/ 1692833 h 2725204"/>
                  <a:gd name="connsiteX38" fmla="*/ 1663978 w 2664288"/>
                  <a:gd name="connsiteY38" fmla="*/ 1779398 h 2725204"/>
                  <a:gd name="connsiteX39" fmla="*/ 1397870 w 2664288"/>
                  <a:gd name="connsiteY39" fmla="*/ 1930086 h 2725204"/>
                  <a:gd name="connsiteX40" fmla="*/ 1628710 w 2664288"/>
                  <a:gd name="connsiteY40" fmla="*/ 1455580 h 2725204"/>
                  <a:gd name="connsiteX41" fmla="*/ 1907643 w 2664288"/>
                  <a:gd name="connsiteY41" fmla="*/ 1535733 h 2725204"/>
                  <a:gd name="connsiteX42" fmla="*/ 1997415 w 2664288"/>
                  <a:gd name="connsiteY42" fmla="*/ 1526115 h 2725204"/>
                  <a:gd name="connsiteX43" fmla="*/ 1663978 w 2664288"/>
                  <a:gd name="connsiteY43" fmla="*/ 1779398 h 272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64288" h="2725204">
                    <a:moveTo>
                      <a:pt x="2414211" y="859241"/>
                    </a:moveTo>
                    <a:cubicBezTo>
                      <a:pt x="2375737" y="730996"/>
                      <a:pt x="2292378" y="621988"/>
                      <a:pt x="2176958" y="554659"/>
                    </a:cubicBezTo>
                    <a:cubicBezTo>
                      <a:pt x="2176958" y="545041"/>
                      <a:pt x="2176958" y="535423"/>
                      <a:pt x="2176958" y="525804"/>
                    </a:cubicBezTo>
                    <a:cubicBezTo>
                      <a:pt x="2180164" y="307788"/>
                      <a:pt x="2000621" y="128245"/>
                      <a:pt x="1779398" y="128245"/>
                    </a:cubicBezTo>
                    <a:cubicBezTo>
                      <a:pt x="1712070" y="128245"/>
                      <a:pt x="1651153" y="144276"/>
                      <a:pt x="1596649" y="173131"/>
                    </a:cubicBezTo>
                    <a:cubicBezTo>
                      <a:pt x="1522908" y="67329"/>
                      <a:pt x="1404282" y="0"/>
                      <a:pt x="1266419" y="0"/>
                    </a:cubicBezTo>
                    <a:cubicBezTo>
                      <a:pt x="1090082" y="0"/>
                      <a:pt x="939394" y="115420"/>
                      <a:pt x="884890" y="275727"/>
                    </a:cubicBezTo>
                    <a:cubicBezTo>
                      <a:pt x="827180" y="243665"/>
                      <a:pt x="759851" y="224429"/>
                      <a:pt x="689316" y="224429"/>
                    </a:cubicBezTo>
                    <a:cubicBezTo>
                      <a:pt x="468094" y="224429"/>
                      <a:pt x="288551" y="403972"/>
                      <a:pt x="288551" y="625194"/>
                    </a:cubicBezTo>
                    <a:cubicBezTo>
                      <a:pt x="288551" y="708553"/>
                      <a:pt x="314200" y="785500"/>
                      <a:pt x="359086" y="849623"/>
                    </a:cubicBezTo>
                    <a:cubicBezTo>
                      <a:pt x="150688" y="904127"/>
                      <a:pt x="0" y="1090082"/>
                      <a:pt x="0" y="1314510"/>
                    </a:cubicBezTo>
                    <a:cubicBezTo>
                      <a:pt x="0" y="1580619"/>
                      <a:pt x="214810" y="1795429"/>
                      <a:pt x="480918" y="1795429"/>
                    </a:cubicBezTo>
                    <a:cubicBezTo>
                      <a:pt x="519392" y="1795429"/>
                      <a:pt x="557865" y="1789017"/>
                      <a:pt x="596339" y="1782604"/>
                    </a:cubicBezTo>
                    <a:cubicBezTo>
                      <a:pt x="750233" y="1853139"/>
                      <a:pt x="1090082" y="2058331"/>
                      <a:pt x="1106112" y="2292378"/>
                    </a:cubicBezTo>
                    <a:lnTo>
                      <a:pt x="1093288" y="2596960"/>
                    </a:lnTo>
                    <a:cubicBezTo>
                      <a:pt x="1093288" y="2612990"/>
                      <a:pt x="1086876" y="2629021"/>
                      <a:pt x="1074051" y="2641845"/>
                    </a:cubicBezTo>
                    <a:lnTo>
                      <a:pt x="1045196" y="2670701"/>
                    </a:lnTo>
                    <a:cubicBezTo>
                      <a:pt x="1025959" y="2693143"/>
                      <a:pt x="1038784" y="2725205"/>
                      <a:pt x="1067639" y="2725205"/>
                    </a:cubicBezTo>
                    <a:lnTo>
                      <a:pt x="1420312" y="2725205"/>
                    </a:lnTo>
                    <a:cubicBezTo>
                      <a:pt x="1445961" y="2725205"/>
                      <a:pt x="1458786" y="2699556"/>
                      <a:pt x="1449168" y="2677113"/>
                    </a:cubicBezTo>
                    <a:cubicBezTo>
                      <a:pt x="1449168" y="2677113"/>
                      <a:pt x="1433137" y="2645052"/>
                      <a:pt x="1423519" y="2635433"/>
                    </a:cubicBezTo>
                    <a:cubicBezTo>
                      <a:pt x="1413900" y="2622609"/>
                      <a:pt x="1404282" y="2609784"/>
                      <a:pt x="1404282" y="2590548"/>
                    </a:cubicBezTo>
                    <a:lnTo>
                      <a:pt x="1391457" y="2202606"/>
                    </a:lnTo>
                    <a:cubicBezTo>
                      <a:pt x="1391457" y="2199400"/>
                      <a:pt x="1394664" y="2196194"/>
                      <a:pt x="1394664" y="2196194"/>
                    </a:cubicBezTo>
                    <a:cubicBezTo>
                      <a:pt x="1420312" y="2080774"/>
                      <a:pt x="1574206" y="2003827"/>
                      <a:pt x="1737719" y="1923674"/>
                    </a:cubicBezTo>
                    <a:cubicBezTo>
                      <a:pt x="1901231" y="1843521"/>
                      <a:pt x="2093598" y="1747337"/>
                      <a:pt x="2154515" y="1580619"/>
                    </a:cubicBezTo>
                    <a:cubicBezTo>
                      <a:pt x="2192988" y="1593443"/>
                      <a:pt x="2234668" y="1603062"/>
                      <a:pt x="2279553" y="1603062"/>
                    </a:cubicBezTo>
                    <a:cubicBezTo>
                      <a:pt x="2491158" y="1603062"/>
                      <a:pt x="2664288" y="1429931"/>
                      <a:pt x="2664288" y="1218327"/>
                    </a:cubicBezTo>
                    <a:cubicBezTo>
                      <a:pt x="2661082" y="1054815"/>
                      <a:pt x="2558486" y="913745"/>
                      <a:pt x="2414211" y="859241"/>
                    </a:cubicBezTo>
                    <a:close/>
                    <a:moveTo>
                      <a:pt x="1260006" y="1837108"/>
                    </a:moveTo>
                    <a:cubicBezTo>
                      <a:pt x="1250388" y="1756955"/>
                      <a:pt x="1231151" y="1660772"/>
                      <a:pt x="1192678" y="1567794"/>
                    </a:cubicBezTo>
                    <a:cubicBezTo>
                      <a:pt x="1272831" y="1558176"/>
                      <a:pt x="1346572" y="1532527"/>
                      <a:pt x="1410694" y="1494053"/>
                    </a:cubicBezTo>
                    <a:cubicBezTo>
                      <a:pt x="1343366" y="1609474"/>
                      <a:pt x="1292068" y="1734513"/>
                      <a:pt x="1260006" y="1837108"/>
                    </a:cubicBezTo>
                    <a:close/>
                    <a:moveTo>
                      <a:pt x="775882" y="1692833"/>
                    </a:moveTo>
                    <a:cubicBezTo>
                      <a:pt x="833592" y="1647947"/>
                      <a:pt x="881684" y="1587031"/>
                      <a:pt x="916951" y="1519702"/>
                    </a:cubicBezTo>
                    <a:cubicBezTo>
                      <a:pt x="945806" y="1532527"/>
                      <a:pt x="974661" y="1545351"/>
                      <a:pt x="1006723" y="1551764"/>
                    </a:cubicBezTo>
                    <a:cubicBezTo>
                      <a:pt x="1090082" y="1689627"/>
                      <a:pt x="1106112" y="1846727"/>
                      <a:pt x="1106112" y="1946117"/>
                    </a:cubicBezTo>
                    <a:cubicBezTo>
                      <a:pt x="1003516" y="1837108"/>
                      <a:pt x="872065" y="1750543"/>
                      <a:pt x="775882" y="1692833"/>
                    </a:cubicBezTo>
                    <a:close/>
                    <a:moveTo>
                      <a:pt x="1663978" y="1779398"/>
                    </a:moveTo>
                    <a:cubicBezTo>
                      <a:pt x="1571000" y="1824284"/>
                      <a:pt x="1474817" y="1872376"/>
                      <a:pt x="1397870" y="1930086"/>
                    </a:cubicBezTo>
                    <a:cubicBezTo>
                      <a:pt x="1439549" y="1798635"/>
                      <a:pt x="1513290" y="1599855"/>
                      <a:pt x="1628710" y="1455580"/>
                    </a:cubicBezTo>
                    <a:cubicBezTo>
                      <a:pt x="1708864" y="1506878"/>
                      <a:pt x="1805047" y="1535733"/>
                      <a:pt x="1907643" y="1535733"/>
                    </a:cubicBezTo>
                    <a:cubicBezTo>
                      <a:pt x="1939704" y="1535733"/>
                      <a:pt x="1968560" y="1532527"/>
                      <a:pt x="1997415" y="1526115"/>
                    </a:cubicBezTo>
                    <a:cubicBezTo>
                      <a:pt x="1962147" y="1625504"/>
                      <a:pt x="1837108" y="1692833"/>
                      <a:pt x="1663978" y="1779398"/>
                    </a:cubicBezTo>
                    <a:close/>
                  </a:path>
                </a:pathLst>
              </a:custGeom>
              <a:noFill/>
              <a:ln w="32048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AT" dirty="0"/>
              </a:p>
            </p:txBody>
          </p:sp>
          <p:sp>
            <p:nvSpPr>
              <p:cNvPr id="53" name="Grafik 39" descr="Laubbaum mit einfarbiger Füllung">
                <a:extLst>
                  <a:ext uri="{FF2B5EF4-FFF2-40B4-BE49-F238E27FC236}">
                    <a16:creationId xmlns:a16="http://schemas.microsoft.com/office/drawing/2014/main" id="{07714FAA-9FF2-C4CB-0B79-F280ABD7E639}"/>
                  </a:ext>
                </a:extLst>
              </p:cNvPr>
              <p:cNvSpPr/>
              <p:nvPr/>
            </p:nvSpPr>
            <p:spPr>
              <a:xfrm>
                <a:off x="6018991" y="3345096"/>
                <a:ext cx="622701" cy="718814"/>
              </a:xfrm>
              <a:custGeom>
                <a:avLst/>
                <a:gdLst>
                  <a:gd name="connsiteX0" fmla="*/ 2414211 w 2664288"/>
                  <a:gd name="connsiteY0" fmla="*/ 859241 h 2725204"/>
                  <a:gd name="connsiteX1" fmla="*/ 2176958 w 2664288"/>
                  <a:gd name="connsiteY1" fmla="*/ 554659 h 2725204"/>
                  <a:gd name="connsiteX2" fmla="*/ 2176958 w 2664288"/>
                  <a:gd name="connsiteY2" fmla="*/ 525804 h 2725204"/>
                  <a:gd name="connsiteX3" fmla="*/ 1779398 w 2664288"/>
                  <a:gd name="connsiteY3" fmla="*/ 128245 h 2725204"/>
                  <a:gd name="connsiteX4" fmla="*/ 1596649 w 2664288"/>
                  <a:gd name="connsiteY4" fmla="*/ 173131 h 2725204"/>
                  <a:gd name="connsiteX5" fmla="*/ 1266419 w 2664288"/>
                  <a:gd name="connsiteY5" fmla="*/ 0 h 2725204"/>
                  <a:gd name="connsiteX6" fmla="*/ 884890 w 2664288"/>
                  <a:gd name="connsiteY6" fmla="*/ 275727 h 2725204"/>
                  <a:gd name="connsiteX7" fmla="*/ 689316 w 2664288"/>
                  <a:gd name="connsiteY7" fmla="*/ 224429 h 2725204"/>
                  <a:gd name="connsiteX8" fmla="*/ 288551 w 2664288"/>
                  <a:gd name="connsiteY8" fmla="*/ 625194 h 2725204"/>
                  <a:gd name="connsiteX9" fmla="*/ 359086 w 2664288"/>
                  <a:gd name="connsiteY9" fmla="*/ 849623 h 2725204"/>
                  <a:gd name="connsiteX10" fmla="*/ 0 w 2664288"/>
                  <a:gd name="connsiteY10" fmla="*/ 1314510 h 2725204"/>
                  <a:gd name="connsiteX11" fmla="*/ 480918 w 2664288"/>
                  <a:gd name="connsiteY11" fmla="*/ 1795429 h 2725204"/>
                  <a:gd name="connsiteX12" fmla="*/ 596339 w 2664288"/>
                  <a:gd name="connsiteY12" fmla="*/ 1782604 h 2725204"/>
                  <a:gd name="connsiteX13" fmla="*/ 1106112 w 2664288"/>
                  <a:gd name="connsiteY13" fmla="*/ 2292378 h 2725204"/>
                  <a:gd name="connsiteX14" fmla="*/ 1093288 w 2664288"/>
                  <a:gd name="connsiteY14" fmla="*/ 2596960 h 2725204"/>
                  <a:gd name="connsiteX15" fmla="*/ 1074051 w 2664288"/>
                  <a:gd name="connsiteY15" fmla="*/ 2641845 h 2725204"/>
                  <a:gd name="connsiteX16" fmla="*/ 1045196 w 2664288"/>
                  <a:gd name="connsiteY16" fmla="*/ 2670701 h 2725204"/>
                  <a:gd name="connsiteX17" fmla="*/ 1067639 w 2664288"/>
                  <a:gd name="connsiteY17" fmla="*/ 2725205 h 2725204"/>
                  <a:gd name="connsiteX18" fmla="*/ 1420312 w 2664288"/>
                  <a:gd name="connsiteY18" fmla="*/ 2725205 h 2725204"/>
                  <a:gd name="connsiteX19" fmla="*/ 1449168 w 2664288"/>
                  <a:gd name="connsiteY19" fmla="*/ 2677113 h 2725204"/>
                  <a:gd name="connsiteX20" fmla="*/ 1423519 w 2664288"/>
                  <a:gd name="connsiteY20" fmla="*/ 2635433 h 2725204"/>
                  <a:gd name="connsiteX21" fmla="*/ 1404282 w 2664288"/>
                  <a:gd name="connsiteY21" fmla="*/ 2590548 h 2725204"/>
                  <a:gd name="connsiteX22" fmla="*/ 1391457 w 2664288"/>
                  <a:gd name="connsiteY22" fmla="*/ 2202606 h 2725204"/>
                  <a:gd name="connsiteX23" fmla="*/ 1394664 w 2664288"/>
                  <a:gd name="connsiteY23" fmla="*/ 2196194 h 2725204"/>
                  <a:gd name="connsiteX24" fmla="*/ 1737719 w 2664288"/>
                  <a:gd name="connsiteY24" fmla="*/ 1923674 h 2725204"/>
                  <a:gd name="connsiteX25" fmla="*/ 2154515 w 2664288"/>
                  <a:gd name="connsiteY25" fmla="*/ 1580619 h 2725204"/>
                  <a:gd name="connsiteX26" fmla="*/ 2279553 w 2664288"/>
                  <a:gd name="connsiteY26" fmla="*/ 1603062 h 2725204"/>
                  <a:gd name="connsiteX27" fmla="*/ 2664288 w 2664288"/>
                  <a:gd name="connsiteY27" fmla="*/ 1218327 h 2725204"/>
                  <a:gd name="connsiteX28" fmla="*/ 2414211 w 2664288"/>
                  <a:gd name="connsiteY28" fmla="*/ 859241 h 2725204"/>
                  <a:gd name="connsiteX29" fmla="*/ 1260006 w 2664288"/>
                  <a:gd name="connsiteY29" fmla="*/ 1837108 h 2725204"/>
                  <a:gd name="connsiteX30" fmla="*/ 1192678 w 2664288"/>
                  <a:gd name="connsiteY30" fmla="*/ 1567794 h 2725204"/>
                  <a:gd name="connsiteX31" fmla="*/ 1410694 w 2664288"/>
                  <a:gd name="connsiteY31" fmla="*/ 1494053 h 2725204"/>
                  <a:gd name="connsiteX32" fmla="*/ 1260006 w 2664288"/>
                  <a:gd name="connsiteY32" fmla="*/ 1837108 h 2725204"/>
                  <a:gd name="connsiteX33" fmla="*/ 775882 w 2664288"/>
                  <a:gd name="connsiteY33" fmla="*/ 1692833 h 2725204"/>
                  <a:gd name="connsiteX34" fmla="*/ 916951 w 2664288"/>
                  <a:gd name="connsiteY34" fmla="*/ 1519702 h 2725204"/>
                  <a:gd name="connsiteX35" fmla="*/ 1006723 w 2664288"/>
                  <a:gd name="connsiteY35" fmla="*/ 1551764 h 2725204"/>
                  <a:gd name="connsiteX36" fmla="*/ 1106112 w 2664288"/>
                  <a:gd name="connsiteY36" fmla="*/ 1946117 h 2725204"/>
                  <a:gd name="connsiteX37" fmla="*/ 775882 w 2664288"/>
                  <a:gd name="connsiteY37" fmla="*/ 1692833 h 2725204"/>
                  <a:gd name="connsiteX38" fmla="*/ 1663978 w 2664288"/>
                  <a:gd name="connsiteY38" fmla="*/ 1779398 h 2725204"/>
                  <a:gd name="connsiteX39" fmla="*/ 1397870 w 2664288"/>
                  <a:gd name="connsiteY39" fmla="*/ 1930086 h 2725204"/>
                  <a:gd name="connsiteX40" fmla="*/ 1628710 w 2664288"/>
                  <a:gd name="connsiteY40" fmla="*/ 1455580 h 2725204"/>
                  <a:gd name="connsiteX41" fmla="*/ 1907643 w 2664288"/>
                  <a:gd name="connsiteY41" fmla="*/ 1535733 h 2725204"/>
                  <a:gd name="connsiteX42" fmla="*/ 1997415 w 2664288"/>
                  <a:gd name="connsiteY42" fmla="*/ 1526115 h 2725204"/>
                  <a:gd name="connsiteX43" fmla="*/ 1663978 w 2664288"/>
                  <a:gd name="connsiteY43" fmla="*/ 1779398 h 272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64288" h="2725204">
                    <a:moveTo>
                      <a:pt x="2414211" y="859241"/>
                    </a:moveTo>
                    <a:cubicBezTo>
                      <a:pt x="2375737" y="730996"/>
                      <a:pt x="2292378" y="621988"/>
                      <a:pt x="2176958" y="554659"/>
                    </a:cubicBezTo>
                    <a:cubicBezTo>
                      <a:pt x="2176958" y="545041"/>
                      <a:pt x="2176958" y="535423"/>
                      <a:pt x="2176958" y="525804"/>
                    </a:cubicBezTo>
                    <a:cubicBezTo>
                      <a:pt x="2180164" y="307788"/>
                      <a:pt x="2000621" y="128245"/>
                      <a:pt x="1779398" y="128245"/>
                    </a:cubicBezTo>
                    <a:cubicBezTo>
                      <a:pt x="1712070" y="128245"/>
                      <a:pt x="1651153" y="144276"/>
                      <a:pt x="1596649" y="173131"/>
                    </a:cubicBezTo>
                    <a:cubicBezTo>
                      <a:pt x="1522908" y="67329"/>
                      <a:pt x="1404282" y="0"/>
                      <a:pt x="1266419" y="0"/>
                    </a:cubicBezTo>
                    <a:cubicBezTo>
                      <a:pt x="1090082" y="0"/>
                      <a:pt x="939394" y="115420"/>
                      <a:pt x="884890" y="275727"/>
                    </a:cubicBezTo>
                    <a:cubicBezTo>
                      <a:pt x="827180" y="243665"/>
                      <a:pt x="759851" y="224429"/>
                      <a:pt x="689316" y="224429"/>
                    </a:cubicBezTo>
                    <a:cubicBezTo>
                      <a:pt x="468094" y="224429"/>
                      <a:pt x="288551" y="403972"/>
                      <a:pt x="288551" y="625194"/>
                    </a:cubicBezTo>
                    <a:cubicBezTo>
                      <a:pt x="288551" y="708553"/>
                      <a:pt x="314200" y="785500"/>
                      <a:pt x="359086" y="849623"/>
                    </a:cubicBezTo>
                    <a:cubicBezTo>
                      <a:pt x="150688" y="904127"/>
                      <a:pt x="0" y="1090082"/>
                      <a:pt x="0" y="1314510"/>
                    </a:cubicBezTo>
                    <a:cubicBezTo>
                      <a:pt x="0" y="1580619"/>
                      <a:pt x="214810" y="1795429"/>
                      <a:pt x="480918" y="1795429"/>
                    </a:cubicBezTo>
                    <a:cubicBezTo>
                      <a:pt x="519392" y="1795429"/>
                      <a:pt x="557865" y="1789017"/>
                      <a:pt x="596339" y="1782604"/>
                    </a:cubicBezTo>
                    <a:cubicBezTo>
                      <a:pt x="750233" y="1853139"/>
                      <a:pt x="1090082" y="2058331"/>
                      <a:pt x="1106112" y="2292378"/>
                    </a:cubicBezTo>
                    <a:lnTo>
                      <a:pt x="1093288" y="2596960"/>
                    </a:lnTo>
                    <a:cubicBezTo>
                      <a:pt x="1093288" y="2612990"/>
                      <a:pt x="1086876" y="2629021"/>
                      <a:pt x="1074051" y="2641845"/>
                    </a:cubicBezTo>
                    <a:lnTo>
                      <a:pt x="1045196" y="2670701"/>
                    </a:lnTo>
                    <a:cubicBezTo>
                      <a:pt x="1025959" y="2693143"/>
                      <a:pt x="1038784" y="2725205"/>
                      <a:pt x="1067639" y="2725205"/>
                    </a:cubicBezTo>
                    <a:lnTo>
                      <a:pt x="1420312" y="2725205"/>
                    </a:lnTo>
                    <a:cubicBezTo>
                      <a:pt x="1445961" y="2725205"/>
                      <a:pt x="1458786" y="2699556"/>
                      <a:pt x="1449168" y="2677113"/>
                    </a:cubicBezTo>
                    <a:cubicBezTo>
                      <a:pt x="1449168" y="2677113"/>
                      <a:pt x="1433137" y="2645052"/>
                      <a:pt x="1423519" y="2635433"/>
                    </a:cubicBezTo>
                    <a:cubicBezTo>
                      <a:pt x="1413900" y="2622609"/>
                      <a:pt x="1404282" y="2609784"/>
                      <a:pt x="1404282" y="2590548"/>
                    </a:cubicBezTo>
                    <a:lnTo>
                      <a:pt x="1391457" y="2202606"/>
                    </a:lnTo>
                    <a:cubicBezTo>
                      <a:pt x="1391457" y="2199400"/>
                      <a:pt x="1394664" y="2196194"/>
                      <a:pt x="1394664" y="2196194"/>
                    </a:cubicBezTo>
                    <a:cubicBezTo>
                      <a:pt x="1420312" y="2080774"/>
                      <a:pt x="1574206" y="2003827"/>
                      <a:pt x="1737719" y="1923674"/>
                    </a:cubicBezTo>
                    <a:cubicBezTo>
                      <a:pt x="1901231" y="1843521"/>
                      <a:pt x="2093598" y="1747337"/>
                      <a:pt x="2154515" y="1580619"/>
                    </a:cubicBezTo>
                    <a:cubicBezTo>
                      <a:pt x="2192988" y="1593443"/>
                      <a:pt x="2234668" y="1603062"/>
                      <a:pt x="2279553" y="1603062"/>
                    </a:cubicBezTo>
                    <a:cubicBezTo>
                      <a:pt x="2491158" y="1603062"/>
                      <a:pt x="2664288" y="1429931"/>
                      <a:pt x="2664288" y="1218327"/>
                    </a:cubicBezTo>
                    <a:cubicBezTo>
                      <a:pt x="2661082" y="1054815"/>
                      <a:pt x="2558486" y="913745"/>
                      <a:pt x="2414211" y="859241"/>
                    </a:cubicBezTo>
                    <a:close/>
                    <a:moveTo>
                      <a:pt x="1260006" y="1837108"/>
                    </a:moveTo>
                    <a:cubicBezTo>
                      <a:pt x="1250388" y="1756955"/>
                      <a:pt x="1231151" y="1660772"/>
                      <a:pt x="1192678" y="1567794"/>
                    </a:cubicBezTo>
                    <a:cubicBezTo>
                      <a:pt x="1272831" y="1558176"/>
                      <a:pt x="1346572" y="1532527"/>
                      <a:pt x="1410694" y="1494053"/>
                    </a:cubicBezTo>
                    <a:cubicBezTo>
                      <a:pt x="1343366" y="1609474"/>
                      <a:pt x="1292068" y="1734513"/>
                      <a:pt x="1260006" y="1837108"/>
                    </a:cubicBezTo>
                    <a:close/>
                    <a:moveTo>
                      <a:pt x="775882" y="1692833"/>
                    </a:moveTo>
                    <a:cubicBezTo>
                      <a:pt x="833592" y="1647947"/>
                      <a:pt x="881684" y="1587031"/>
                      <a:pt x="916951" y="1519702"/>
                    </a:cubicBezTo>
                    <a:cubicBezTo>
                      <a:pt x="945806" y="1532527"/>
                      <a:pt x="974661" y="1545351"/>
                      <a:pt x="1006723" y="1551764"/>
                    </a:cubicBezTo>
                    <a:cubicBezTo>
                      <a:pt x="1090082" y="1689627"/>
                      <a:pt x="1106112" y="1846727"/>
                      <a:pt x="1106112" y="1946117"/>
                    </a:cubicBezTo>
                    <a:cubicBezTo>
                      <a:pt x="1003516" y="1837108"/>
                      <a:pt x="872065" y="1750543"/>
                      <a:pt x="775882" y="1692833"/>
                    </a:cubicBezTo>
                    <a:close/>
                    <a:moveTo>
                      <a:pt x="1663978" y="1779398"/>
                    </a:moveTo>
                    <a:cubicBezTo>
                      <a:pt x="1571000" y="1824284"/>
                      <a:pt x="1474817" y="1872376"/>
                      <a:pt x="1397870" y="1930086"/>
                    </a:cubicBezTo>
                    <a:cubicBezTo>
                      <a:pt x="1439549" y="1798635"/>
                      <a:pt x="1513290" y="1599855"/>
                      <a:pt x="1628710" y="1455580"/>
                    </a:cubicBezTo>
                    <a:cubicBezTo>
                      <a:pt x="1708864" y="1506878"/>
                      <a:pt x="1805047" y="1535733"/>
                      <a:pt x="1907643" y="1535733"/>
                    </a:cubicBezTo>
                    <a:cubicBezTo>
                      <a:pt x="1939704" y="1535733"/>
                      <a:pt x="1968560" y="1532527"/>
                      <a:pt x="1997415" y="1526115"/>
                    </a:cubicBezTo>
                    <a:cubicBezTo>
                      <a:pt x="1962147" y="1625504"/>
                      <a:pt x="1837108" y="1692833"/>
                      <a:pt x="1663978" y="1779398"/>
                    </a:cubicBezTo>
                    <a:close/>
                  </a:path>
                </a:pathLst>
              </a:custGeom>
              <a:noFill/>
              <a:ln w="32048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AT" dirty="0"/>
              </a:p>
            </p:txBody>
          </p:sp>
          <p:sp>
            <p:nvSpPr>
              <p:cNvPr id="54" name="Grafik 39" descr="Laubbaum mit einfarbiger Füllung">
                <a:extLst>
                  <a:ext uri="{FF2B5EF4-FFF2-40B4-BE49-F238E27FC236}">
                    <a16:creationId xmlns:a16="http://schemas.microsoft.com/office/drawing/2014/main" id="{619D98ED-5466-B01F-2DF8-4465A1BD6553}"/>
                  </a:ext>
                </a:extLst>
              </p:cNvPr>
              <p:cNvSpPr/>
              <p:nvPr/>
            </p:nvSpPr>
            <p:spPr>
              <a:xfrm>
                <a:off x="5449279" y="2555295"/>
                <a:ext cx="622701" cy="718814"/>
              </a:xfrm>
              <a:custGeom>
                <a:avLst/>
                <a:gdLst>
                  <a:gd name="connsiteX0" fmla="*/ 2414211 w 2664288"/>
                  <a:gd name="connsiteY0" fmla="*/ 859241 h 2725204"/>
                  <a:gd name="connsiteX1" fmla="*/ 2176958 w 2664288"/>
                  <a:gd name="connsiteY1" fmla="*/ 554659 h 2725204"/>
                  <a:gd name="connsiteX2" fmla="*/ 2176958 w 2664288"/>
                  <a:gd name="connsiteY2" fmla="*/ 525804 h 2725204"/>
                  <a:gd name="connsiteX3" fmla="*/ 1779398 w 2664288"/>
                  <a:gd name="connsiteY3" fmla="*/ 128245 h 2725204"/>
                  <a:gd name="connsiteX4" fmla="*/ 1596649 w 2664288"/>
                  <a:gd name="connsiteY4" fmla="*/ 173131 h 2725204"/>
                  <a:gd name="connsiteX5" fmla="*/ 1266419 w 2664288"/>
                  <a:gd name="connsiteY5" fmla="*/ 0 h 2725204"/>
                  <a:gd name="connsiteX6" fmla="*/ 884890 w 2664288"/>
                  <a:gd name="connsiteY6" fmla="*/ 275727 h 2725204"/>
                  <a:gd name="connsiteX7" fmla="*/ 689316 w 2664288"/>
                  <a:gd name="connsiteY7" fmla="*/ 224429 h 2725204"/>
                  <a:gd name="connsiteX8" fmla="*/ 288551 w 2664288"/>
                  <a:gd name="connsiteY8" fmla="*/ 625194 h 2725204"/>
                  <a:gd name="connsiteX9" fmla="*/ 359086 w 2664288"/>
                  <a:gd name="connsiteY9" fmla="*/ 849623 h 2725204"/>
                  <a:gd name="connsiteX10" fmla="*/ 0 w 2664288"/>
                  <a:gd name="connsiteY10" fmla="*/ 1314510 h 2725204"/>
                  <a:gd name="connsiteX11" fmla="*/ 480918 w 2664288"/>
                  <a:gd name="connsiteY11" fmla="*/ 1795429 h 2725204"/>
                  <a:gd name="connsiteX12" fmla="*/ 596339 w 2664288"/>
                  <a:gd name="connsiteY12" fmla="*/ 1782604 h 2725204"/>
                  <a:gd name="connsiteX13" fmla="*/ 1106112 w 2664288"/>
                  <a:gd name="connsiteY13" fmla="*/ 2292378 h 2725204"/>
                  <a:gd name="connsiteX14" fmla="*/ 1093288 w 2664288"/>
                  <a:gd name="connsiteY14" fmla="*/ 2596960 h 2725204"/>
                  <a:gd name="connsiteX15" fmla="*/ 1074051 w 2664288"/>
                  <a:gd name="connsiteY15" fmla="*/ 2641845 h 2725204"/>
                  <a:gd name="connsiteX16" fmla="*/ 1045196 w 2664288"/>
                  <a:gd name="connsiteY16" fmla="*/ 2670701 h 2725204"/>
                  <a:gd name="connsiteX17" fmla="*/ 1067639 w 2664288"/>
                  <a:gd name="connsiteY17" fmla="*/ 2725205 h 2725204"/>
                  <a:gd name="connsiteX18" fmla="*/ 1420312 w 2664288"/>
                  <a:gd name="connsiteY18" fmla="*/ 2725205 h 2725204"/>
                  <a:gd name="connsiteX19" fmla="*/ 1449168 w 2664288"/>
                  <a:gd name="connsiteY19" fmla="*/ 2677113 h 2725204"/>
                  <a:gd name="connsiteX20" fmla="*/ 1423519 w 2664288"/>
                  <a:gd name="connsiteY20" fmla="*/ 2635433 h 2725204"/>
                  <a:gd name="connsiteX21" fmla="*/ 1404282 w 2664288"/>
                  <a:gd name="connsiteY21" fmla="*/ 2590548 h 2725204"/>
                  <a:gd name="connsiteX22" fmla="*/ 1391457 w 2664288"/>
                  <a:gd name="connsiteY22" fmla="*/ 2202606 h 2725204"/>
                  <a:gd name="connsiteX23" fmla="*/ 1394664 w 2664288"/>
                  <a:gd name="connsiteY23" fmla="*/ 2196194 h 2725204"/>
                  <a:gd name="connsiteX24" fmla="*/ 1737719 w 2664288"/>
                  <a:gd name="connsiteY24" fmla="*/ 1923674 h 2725204"/>
                  <a:gd name="connsiteX25" fmla="*/ 2154515 w 2664288"/>
                  <a:gd name="connsiteY25" fmla="*/ 1580619 h 2725204"/>
                  <a:gd name="connsiteX26" fmla="*/ 2279553 w 2664288"/>
                  <a:gd name="connsiteY26" fmla="*/ 1603062 h 2725204"/>
                  <a:gd name="connsiteX27" fmla="*/ 2664288 w 2664288"/>
                  <a:gd name="connsiteY27" fmla="*/ 1218327 h 2725204"/>
                  <a:gd name="connsiteX28" fmla="*/ 2414211 w 2664288"/>
                  <a:gd name="connsiteY28" fmla="*/ 859241 h 2725204"/>
                  <a:gd name="connsiteX29" fmla="*/ 1260006 w 2664288"/>
                  <a:gd name="connsiteY29" fmla="*/ 1837108 h 2725204"/>
                  <a:gd name="connsiteX30" fmla="*/ 1192678 w 2664288"/>
                  <a:gd name="connsiteY30" fmla="*/ 1567794 h 2725204"/>
                  <a:gd name="connsiteX31" fmla="*/ 1410694 w 2664288"/>
                  <a:gd name="connsiteY31" fmla="*/ 1494053 h 2725204"/>
                  <a:gd name="connsiteX32" fmla="*/ 1260006 w 2664288"/>
                  <a:gd name="connsiteY32" fmla="*/ 1837108 h 2725204"/>
                  <a:gd name="connsiteX33" fmla="*/ 775882 w 2664288"/>
                  <a:gd name="connsiteY33" fmla="*/ 1692833 h 2725204"/>
                  <a:gd name="connsiteX34" fmla="*/ 916951 w 2664288"/>
                  <a:gd name="connsiteY34" fmla="*/ 1519702 h 2725204"/>
                  <a:gd name="connsiteX35" fmla="*/ 1006723 w 2664288"/>
                  <a:gd name="connsiteY35" fmla="*/ 1551764 h 2725204"/>
                  <a:gd name="connsiteX36" fmla="*/ 1106112 w 2664288"/>
                  <a:gd name="connsiteY36" fmla="*/ 1946117 h 2725204"/>
                  <a:gd name="connsiteX37" fmla="*/ 775882 w 2664288"/>
                  <a:gd name="connsiteY37" fmla="*/ 1692833 h 2725204"/>
                  <a:gd name="connsiteX38" fmla="*/ 1663978 w 2664288"/>
                  <a:gd name="connsiteY38" fmla="*/ 1779398 h 2725204"/>
                  <a:gd name="connsiteX39" fmla="*/ 1397870 w 2664288"/>
                  <a:gd name="connsiteY39" fmla="*/ 1930086 h 2725204"/>
                  <a:gd name="connsiteX40" fmla="*/ 1628710 w 2664288"/>
                  <a:gd name="connsiteY40" fmla="*/ 1455580 h 2725204"/>
                  <a:gd name="connsiteX41" fmla="*/ 1907643 w 2664288"/>
                  <a:gd name="connsiteY41" fmla="*/ 1535733 h 2725204"/>
                  <a:gd name="connsiteX42" fmla="*/ 1997415 w 2664288"/>
                  <a:gd name="connsiteY42" fmla="*/ 1526115 h 2725204"/>
                  <a:gd name="connsiteX43" fmla="*/ 1663978 w 2664288"/>
                  <a:gd name="connsiteY43" fmla="*/ 1779398 h 272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64288" h="2725204">
                    <a:moveTo>
                      <a:pt x="2414211" y="859241"/>
                    </a:moveTo>
                    <a:cubicBezTo>
                      <a:pt x="2375737" y="730996"/>
                      <a:pt x="2292378" y="621988"/>
                      <a:pt x="2176958" y="554659"/>
                    </a:cubicBezTo>
                    <a:cubicBezTo>
                      <a:pt x="2176958" y="545041"/>
                      <a:pt x="2176958" y="535423"/>
                      <a:pt x="2176958" y="525804"/>
                    </a:cubicBezTo>
                    <a:cubicBezTo>
                      <a:pt x="2180164" y="307788"/>
                      <a:pt x="2000621" y="128245"/>
                      <a:pt x="1779398" y="128245"/>
                    </a:cubicBezTo>
                    <a:cubicBezTo>
                      <a:pt x="1712070" y="128245"/>
                      <a:pt x="1651153" y="144276"/>
                      <a:pt x="1596649" y="173131"/>
                    </a:cubicBezTo>
                    <a:cubicBezTo>
                      <a:pt x="1522908" y="67329"/>
                      <a:pt x="1404282" y="0"/>
                      <a:pt x="1266419" y="0"/>
                    </a:cubicBezTo>
                    <a:cubicBezTo>
                      <a:pt x="1090082" y="0"/>
                      <a:pt x="939394" y="115420"/>
                      <a:pt x="884890" y="275727"/>
                    </a:cubicBezTo>
                    <a:cubicBezTo>
                      <a:pt x="827180" y="243665"/>
                      <a:pt x="759851" y="224429"/>
                      <a:pt x="689316" y="224429"/>
                    </a:cubicBezTo>
                    <a:cubicBezTo>
                      <a:pt x="468094" y="224429"/>
                      <a:pt x="288551" y="403972"/>
                      <a:pt x="288551" y="625194"/>
                    </a:cubicBezTo>
                    <a:cubicBezTo>
                      <a:pt x="288551" y="708553"/>
                      <a:pt x="314200" y="785500"/>
                      <a:pt x="359086" y="849623"/>
                    </a:cubicBezTo>
                    <a:cubicBezTo>
                      <a:pt x="150688" y="904127"/>
                      <a:pt x="0" y="1090082"/>
                      <a:pt x="0" y="1314510"/>
                    </a:cubicBezTo>
                    <a:cubicBezTo>
                      <a:pt x="0" y="1580619"/>
                      <a:pt x="214810" y="1795429"/>
                      <a:pt x="480918" y="1795429"/>
                    </a:cubicBezTo>
                    <a:cubicBezTo>
                      <a:pt x="519392" y="1795429"/>
                      <a:pt x="557865" y="1789017"/>
                      <a:pt x="596339" y="1782604"/>
                    </a:cubicBezTo>
                    <a:cubicBezTo>
                      <a:pt x="750233" y="1853139"/>
                      <a:pt x="1090082" y="2058331"/>
                      <a:pt x="1106112" y="2292378"/>
                    </a:cubicBezTo>
                    <a:lnTo>
                      <a:pt x="1093288" y="2596960"/>
                    </a:lnTo>
                    <a:cubicBezTo>
                      <a:pt x="1093288" y="2612990"/>
                      <a:pt x="1086876" y="2629021"/>
                      <a:pt x="1074051" y="2641845"/>
                    </a:cubicBezTo>
                    <a:lnTo>
                      <a:pt x="1045196" y="2670701"/>
                    </a:lnTo>
                    <a:cubicBezTo>
                      <a:pt x="1025959" y="2693143"/>
                      <a:pt x="1038784" y="2725205"/>
                      <a:pt x="1067639" y="2725205"/>
                    </a:cubicBezTo>
                    <a:lnTo>
                      <a:pt x="1420312" y="2725205"/>
                    </a:lnTo>
                    <a:cubicBezTo>
                      <a:pt x="1445961" y="2725205"/>
                      <a:pt x="1458786" y="2699556"/>
                      <a:pt x="1449168" y="2677113"/>
                    </a:cubicBezTo>
                    <a:cubicBezTo>
                      <a:pt x="1449168" y="2677113"/>
                      <a:pt x="1433137" y="2645052"/>
                      <a:pt x="1423519" y="2635433"/>
                    </a:cubicBezTo>
                    <a:cubicBezTo>
                      <a:pt x="1413900" y="2622609"/>
                      <a:pt x="1404282" y="2609784"/>
                      <a:pt x="1404282" y="2590548"/>
                    </a:cubicBezTo>
                    <a:lnTo>
                      <a:pt x="1391457" y="2202606"/>
                    </a:lnTo>
                    <a:cubicBezTo>
                      <a:pt x="1391457" y="2199400"/>
                      <a:pt x="1394664" y="2196194"/>
                      <a:pt x="1394664" y="2196194"/>
                    </a:cubicBezTo>
                    <a:cubicBezTo>
                      <a:pt x="1420312" y="2080774"/>
                      <a:pt x="1574206" y="2003827"/>
                      <a:pt x="1737719" y="1923674"/>
                    </a:cubicBezTo>
                    <a:cubicBezTo>
                      <a:pt x="1901231" y="1843521"/>
                      <a:pt x="2093598" y="1747337"/>
                      <a:pt x="2154515" y="1580619"/>
                    </a:cubicBezTo>
                    <a:cubicBezTo>
                      <a:pt x="2192988" y="1593443"/>
                      <a:pt x="2234668" y="1603062"/>
                      <a:pt x="2279553" y="1603062"/>
                    </a:cubicBezTo>
                    <a:cubicBezTo>
                      <a:pt x="2491158" y="1603062"/>
                      <a:pt x="2664288" y="1429931"/>
                      <a:pt x="2664288" y="1218327"/>
                    </a:cubicBezTo>
                    <a:cubicBezTo>
                      <a:pt x="2661082" y="1054815"/>
                      <a:pt x="2558486" y="913745"/>
                      <a:pt x="2414211" y="859241"/>
                    </a:cubicBezTo>
                    <a:close/>
                    <a:moveTo>
                      <a:pt x="1260006" y="1837108"/>
                    </a:moveTo>
                    <a:cubicBezTo>
                      <a:pt x="1250388" y="1756955"/>
                      <a:pt x="1231151" y="1660772"/>
                      <a:pt x="1192678" y="1567794"/>
                    </a:cubicBezTo>
                    <a:cubicBezTo>
                      <a:pt x="1272831" y="1558176"/>
                      <a:pt x="1346572" y="1532527"/>
                      <a:pt x="1410694" y="1494053"/>
                    </a:cubicBezTo>
                    <a:cubicBezTo>
                      <a:pt x="1343366" y="1609474"/>
                      <a:pt x="1292068" y="1734513"/>
                      <a:pt x="1260006" y="1837108"/>
                    </a:cubicBezTo>
                    <a:close/>
                    <a:moveTo>
                      <a:pt x="775882" y="1692833"/>
                    </a:moveTo>
                    <a:cubicBezTo>
                      <a:pt x="833592" y="1647947"/>
                      <a:pt x="881684" y="1587031"/>
                      <a:pt x="916951" y="1519702"/>
                    </a:cubicBezTo>
                    <a:cubicBezTo>
                      <a:pt x="945806" y="1532527"/>
                      <a:pt x="974661" y="1545351"/>
                      <a:pt x="1006723" y="1551764"/>
                    </a:cubicBezTo>
                    <a:cubicBezTo>
                      <a:pt x="1090082" y="1689627"/>
                      <a:pt x="1106112" y="1846727"/>
                      <a:pt x="1106112" y="1946117"/>
                    </a:cubicBezTo>
                    <a:cubicBezTo>
                      <a:pt x="1003516" y="1837108"/>
                      <a:pt x="872065" y="1750543"/>
                      <a:pt x="775882" y="1692833"/>
                    </a:cubicBezTo>
                    <a:close/>
                    <a:moveTo>
                      <a:pt x="1663978" y="1779398"/>
                    </a:moveTo>
                    <a:cubicBezTo>
                      <a:pt x="1571000" y="1824284"/>
                      <a:pt x="1474817" y="1872376"/>
                      <a:pt x="1397870" y="1930086"/>
                    </a:cubicBezTo>
                    <a:cubicBezTo>
                      <a:pt x="1439549" y="1798635"/>
                      <a:pt x="1513290" y="1599855"/>
                      <a:pt x="1628710" y="1455580"/>
                    </a:cubicBezTo>
                    <a:cubicBezTo>
                      <a:pt x="1708864" y="1506878"/>
                      <a:pt x="1805047" y="1535733"/>
                      <a:pt x="1907643" y="1535733"/>
                    </a:cubicBezTo>
                    <a:cubicBezTo>
                      <a:pt x="1939704" y="1535733"/>
                      <a:pt x="1968560" y="1532527"/>
                      <a:pt x="1997415" y="1526115"/>
                    </a:cubicBezTo>
                    <a:cubicBezTo>
                      <a:pt x="1962147" y="1625504"/>
                      <a:pt x="1837108" y="1692833"/>
                      <a:pt x="1663978" y="1779398"/>
                    </a:cubicBezTo>
                    <a:close/>
                  </a:path>
                </a:pathLst>
              </a:custGeom>
              <a:noFill/>
              <a:ln w="32048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AT" dirty="0"/>
              </a:p>
            </p:txBody>
          </p:sp>
          <p:sp>
            <p:nvSpPr>
              <p:cNvPr id="56" name="Grafik 39" descr="Laubbaum mit einfarbiger Füllung">
                <a:extLst>
                  <a:ext uri="{FF2B5EF4-FFF2-40B4-BE49-F238E27FC236}">
                    <a16:creationId xmlns:a16="http://schemas.microsoft.com/office/drawing/2014/main" id="{5F01D84D-31C4-5C8B-4FB9-DF38EE54BCBF}"/>
                  </a:ext>
                </a:extLst>
              </p:cNvPr>
              <p:cNvSpPr/>
              <p:nvPr/>
            </p:nvSpPr>
            <p:spPr>
              <a:xfrm>
                <a:off x="4973159" y="3429000"/>
                <a:ext cx="374614" cy="432435"/>
              </a:xfrm>
              <a:custGeom>
                <a:avLst/>
                <a:gdLst>
                  <a:gd name="connsiteX0" fmla="*/ 2414211 w 2664288"/>
                  <a:gd name="connsiteY0" fmla="*/ 859241 h 2725204"/>
                  <a:gd name="connsiteX1" fmla="*/ 2176958 w 2664288"/>
                  <a:gd name="connsiteY1" fmla="*/ 554659 h 2725204"/>
                  <a:gd name="connsiteX2" fmla="*/ 2176958 w 2664288"/>
                  <a:gd name="connsiteY2" fmla="*/ 525804 h 2725204"/>
                  <a:gd name="connsiteX3" fmla="*/ 1779398 w 2664288"/>
                  <a:gd name="connsiteY3" fmla="*/ 128245 h 2725204"/>
                  <a:gd name="connsiteX4" fmla="*/ 1596649 w 2664288"/>
                  <a:gd name="connsiteY4" fmla="*/ 173131 h 2725204"/>
                  <a:gd name="connsiteX5" fmla="*/ 1266419 w 2664288"/>
                  <a:gd name="connsiteY5" fmla="*/ 0 h 2725204"/>
                  <a:gd name="connsiteX6" fmla="*/ 884890 w 2664288"/>
                  <a:gd name="connsiteY6" fmla="*/ 275727 h 2725204"/>
                  <a:gd name="connsiteX7" fmla="*/ 689316 w 2664288"/>
                  <a:gd name="connsiteY7" fmla="*/ 224429 h 2725204"/>
                  <a:gd name="connsiteX8" fmla="*/ 288551 w 2664288"/>
                  <a:gd name="connsiteY8" fmla="*/ 625194 h 2725204"/>
                  <a:gd name="connsiteX9" fmla="*/ 359086 w 2664288"/>
                  <a:gd name="connsiteY9" fmla="*/ 849623 h 2725204"/>
                  <a:gd name="connsiteX10" fmla="*/ 0 w 2664288"/>
                  <a:gd name="connsiteY10" fmla="*/ 1314510 h 2725204"/>
                  <a:gd name="connsiteX11" fmla="*/ 480918 w 2664288"/>
                  <a:gd name="connsiteY11" fmla="*/ 1795429 h 2725204"/>
                  <a:gd name="connsiteX12" fmla="*/ 596339 w 2664288"/>
                  <a:gd name="connsiteY12" fmla="*/ 1782604 h 2725204"/>
                  <a:gd name="connsiteX13" fmla="*/ 1106112 w 2664288"/>
                  <a:gd name="connsiteY13" fmla="*/ 2292378 h 2725204"/>
                  <a:gd name="connsiteX14" fmla="*/ 1093288 w 2664288"/>
                  <a:gd name="connsiteY14" fmla="*/ 2596960 h 2725204"/>
                  <a:gd name="connsiteX15" fmla="*/ 1074051 w 2664288"/>
                  <a:gd name="connsiteY15" fmla="*/ 2641845 h 2725204"/>
                  <a:gd name="connsiteX16" fmla="*/ 1045196 w 2664288"/>
                  <a:gd name="connsiteY16" fmla="*/ 2670701 h 2725204"/>
                  <a:gd name="connsiteX17" fmla="*/ 1067639 w 2664288"/>
                  <a:gd name="connsiteY17" fmla="*/ 2725205 h 2725204"/>
                  <a:gd name="connsiteX18" fmla="*/ 1420312 w 2664288"/>
                  <a:gd name="connsiteY18" fmla="*/ 2725205 h 2725204"/>
                  <a:gd name="connsiteX19" fmla="*/ 1449168 w 2664288"/>
                  <a:gd name="connsiteY19" fmla="*/ 2677113 h 2725204"/>
                  <a:gd name="connsiteX20" fmla="*/ 1423519 w 2664288"/>
                  <a:gd name="connsiteY20" fmla="*/ 2635433 h 2725204"/>
                  <a:gd name="connsiteX21" fmla="*/ 1404282 w 2664288"/>
                  <a:gd name="connsiteY21" fmla="*/ 2590548 h 2725204"/>
                  <a:gd name="connsiteX22" fmla="*/ 1391457 w 2664288"/>
                  <a:gd name="connsiteY22" fmla="*/ 2202606 h 2725204"/>
                  <a:gd name="connsiteX23" fmla="*/ 1394664 w 2664288"/>
                  <a:gd name="connsiteY23" fmla="*/ 2196194 h 2725204"/>
                  <a:gd name="connsiteX24" fmla="*/ 1737719 w 2664288"/>
                  <a:gd name="connsiteY24" fmla="*/ 1923674 h 2725204"/>
                  <a:gd name="connsiteX25" fmla="*/ 2154515 w 2664288"/>
                  <a:gd name="connsiteY25" fmla="*/ 1580619 h 2725204"/>
                  <a:gd name="connsiteX26" fmla="*/ 2279553 w 2664288"/>
                  <a:gd name="connsiteY26" fmla="*/ 1603062 h 2725204"/>
                  <a:gd name="connsiteX27" fmla="*/ 2664288 w 2664288"/>
                  <a:gd name="connsiteY27" fmla="*/ 1218327 h 2725204"/>
                  <a:gd name="connsiteX28" fmla="*/ 2414211 w 2664288"/>
                  <a:gd name="connsiteY28" fmla="*/ 859241 h 2725204"/>
                  <a:gd name="connsiteX29" fmla="*/ 1260006 w 2664288"/>
                  <a:gd name="connsiteY29" fmla="*/ 1837108 h 2725204"/>
                  <a:gd name="connsiteX30" fmla="*/ 1192678 w 2664288"/>
                  <a:gd name="connsiteY30" fmla="*/ 1567794 h 2725204"/>
                  <a:gd name="connsiteX31" fmla="*/ 1410694 w 2664288"/>
                  <a:gd name="connsiteY31" fmla="*/ 1494053 h 2725204"/>
                  <a:gd name="connsiteX32" fmla="*/ 1260006 w 2664288"/>
                  <a:gd name="connsiteY32" fmla="*/ 1837108 h 2725204"/>
                  <a:gd name="connsiteX33" fmla="*/ 775882 w 2664288"/>
                  <a:gd name="connsiteY33" fmla="*/ 1692833 h 2725204"/>
                  <a:gd name="connsiteX34" fmla="*/ 916951 w 2664288"/>
                  <a:gd name="connsiteY34" fmla="*/ 1519702 h 2725204"/>
                  <a:gd name="connsiteX35" fmla="*/ 1006723 w 2664288"/>
                  <a:gd name="connsiteY35" fmla="*/ 1551764 h 2725204"/>
                  <a:gd name="connsiteX36" fmla="*/ 1106112 w 2664288"/>
                  <a:gd name="connsiteY36" fmla="*/ 1946117 h 2725204"/>
                  <a:gd name="connsiteX37" fmla="*/ 775882 w 2664288"/>
                  <a:gd name="connsiteY37" fmla="*/ 1692833 h 2725204"/>
                  <a:gd name="connsiteX38" fmla="*/ 1663978 w 2664288"/>
                  <a:gd name="connsiteY38" fmla="*/ 1779398 h 2725204"/>
                  <a:gd name="connsiteX39" fmla="*/ 1397870 w 2664288"/>
                  <a:gd name="connsiteY39" fmla="*/ 1930086 h 2725204"/>
                  <a:gd name="connsiteX40" fmla="*/ 1628710 w 2664288"/>
                  <a:gd name="connsiteY40" fmla="*/ 1455580 h 2725204"/>
                  <a:gd name="connsiteX41" fmla="*/ 1907643 w 2664288"/>
                  <a:gd name="connsiteY41" fmla="*/ 1535733 h 2725204"/>
                  <a:gd name="connsiteX42" fmla="*/ 1997415 w 2664288"/>
                  <a:gd name="connsiteY42" fmla="*/ 1526115 h 2725204"/>
                  <a:gd name="connsiteX43" fmla="*/ 1663978 w 2664288"/>
                  <a:gd name="connsiteY43" fmla="*/ 1779398 h 272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64288" h="2725204">
                    <a:moveTo>
                      <a:pt x="2414211" y="859241"/>
                    </a:moveTo>
                    <a:cubicBezTo>
                      <a:pt x="2375737" y="730996"/>
                      <a:pt x="2292378" y="621988"/>
                      <a:pt x="2176958" y="554659"/>
                    </a:cubicBezTo>
                    <a:cubicBezTo>
                      <a:pt x="2176958" y="545041"/>
                      <a:pt x="2176958" y="535423"/>
                      <a:pt x="2176958" y="525804"/>
                    </a:cubicBezTo>
                    <a:cubicBezTo>
                      <a:pt x="2180164" y="307788"/>
                      <a:pt x="2000621" y="128245"/>
                      <a:pt x="1779398" y="128245"/>
                    </a:cubicBezTo>
                    <a:cubicBezTo>
                      <a:pt x="1712070" y="128245"/>
                      <a:pt x="1651153" y="144276"/>
                      <a:pt x="1596649" y="173131"/>
                    </a:cubicBezTo>
                    <a:cubicBezTo>
                      <a:pt x="1522908" y="67329"/>
                      <a:pt x="1404282" y="0"/>
                      <a:pt x="1266419" y="0"/>
                    </a:cubicBezTo>
                    <a:cubicBezTo>
                      <a:pt x="1090082" y="0"/>
                      <a:pt x="939394" y="115420"/>
                      <a:pt x="884890" y="275727"/>
                    </a:cubicBezTo>
                    <a:cubicBezTo>
                      <a:pt x="827180" y="243665"/>
                      <a:pt x="759851" y="224429"/>
                      <a:pt x="689316" y="224429"/>
                    </a:cubicBezTo>
                    <a:cubicBezTo>
                      <a:pt x="468094" y="224429"/>
                      <a:pt x="288551" y="403972"/>
                      <a:pt x="288551" y="625194"/>
                    </a:cubicBezTo>
                    <a:cubicBezTo>
                      <a:pt x="288551" y="708553"/>
                      <a:pt x="314200" y="785500"/>
                      <a:pt x="359086" y="849623"/>
                    </a:cubicBezTo>
                    <a:cubicBezTo>
                      <a:pt x="150688" y="904127"/>
                      <a:pt x="0" y="1090082"/>
                      <a:pt x="0" y="1314510"/>
                    </a:cubicBezTo>
                    <a:cubicBezTo>
                      <a:pt x="0" y="1580619"/>
                      <a:pt x="214810" y="1795429"/>
                      <a:pt x="480918" y="1795429"/>
                    </a:cubicBezTo>
                    <a:cubicBezTo>
                      <a:pt x="519392" y="1795429"/>
                      <a:pt x="557865" y="1789017"/>
                      <a:pt x="596339" y="1782604"/>
                    </a:cubicBezTo>
                    <a:cubicBezTo>
                      <a:pt x="750233" y="1853139"/>
                      <a:pt x="1090082" y="2058331"/>
                      <a:pt x="1106112" y="2292378"/>
                    </a:cubicBezTo>
                    <a:lnTo>
                      <a:pt x="1093288" y="2596960"/>
                    </a:lnTo>
                    <a:cubicBezTo>
                      <a:pt x="1093288" y="2612990"/>
                      <a:pt x="1086876" y="2629021"/>
                      <a:pt x="1074051" y="2641845"/>
                    </a:cubicBezTo>
                    <a:lnTo>
                      <a:pt x="1045196" y="2670701"/>
                    </a:lnTo>
                    <a:cubicBezTo>
                      <a:pt x="1025959" y="2693143"/>
                      <a:pt x="1038784" y="2725205"/>
                      <a:pt x="1067639" y="2725205"/>
                    </a:cubicBezTo>
                    <a:lnTo>
                      <a:pt x="1420312" y="2725205"/>
                    </a:lnTo>
                    <a:cubicBezTo>
                      <a:pt x="1445961" y="2725205"/>
                      <a:pt x="1458786" y="2699556"/>
                      <a:pt x="1449168" y="2677113"/>
                    </a:cubicBezTo>
                    <a:cubicBezTo>
                      <a:pt x="1449168" y="2677113"/>
                      <a:pt x="1433137" y="2645052"/>
                      <a:pt x="1423519" y="2635433"/>
                    </a:cubicBezTo>
                    <a:cubicBezTo>
                      <a:pt x="1413900" y="2622609"/>
                      <a:pt x="1404282" y="2609784"/>
                      <a:pt x="1404282" y="2590548"/>
                    </a:cubicBezTo>
                    <a:lnTo>
                      <a:pt x="1391457" y="2202606"/>
                    </a:lnTo>
                    <a:cubicBezTo>
                      <a:pt x="1391457" y="2199400"/>
                      <a:pt x="1394664" y="2196194"/>
                      <a:pt x="1394664" y="2196194"/>
                    </a:cubicBezTo>
                    <a:cubicBezTo>
                      <a:pt x="1420312" y="2080774"/>
                      <a:pt x="1574206" y="2003827"/>
                      <a:pt x="1737719" y="1923674"/>
                    </a:cubicBezTo>
                    <a:cubicBezTo>
                      <a:pt x="1901231" y="1843521"/>
                      <a:pt x="2093598" y="1747337"/>
                      <a:pt x="2154515" y="1580619"/>
                    </a:cubicBezTo>
                    <a:cubicBezTo>
                      <a:pt x="2192988" y="1593443"/>
                      <a:pt x="2234668" y="1603062"/>
                      <a:pt x="2279553" y="1603062"/>
                    </a:cubicBezTo>
                    <a:cubicBezTo>
                      <a:pt x="2491158" y="1603062"/>
                      <a:pt x="2664288" y="1429931"/>
                      <a:pt x="2664288" y="1218327"/>
                    </a:cubicBezTo>
                    <a:cubicBezTo>
                      <a:pt x="2661082" y="1054815"/>
                      <a:pt x="2558486" y="913745"/>
                      <a:pt x="2414211" y="859241"/>
                    </a:cubicBezTo>
                    <a:close/>
                    <a:moveTo>
                      <a:pt x="1260006" y="1837108"/>
                    </a:moveTo>
                    <a:cubicBezTo>
                      <a:pt x="1250388" y="1756955"/>
                      <a:pt x="1231151" y="1660772"/>
                      <a:pt x="1192678" y="1567794"/>
                    </a:cubicBezTo>
                    <a:cubicBezTo>
                      <a:pt x="1272831" y="1558176"/>
                      <a:pt x="1346572" y="1532527"/>
                      <a:pt x="1410694" y="1494053"/>
                    </a:cubicBezTo>
                    <a:cubicBezTo>
                      <a:pt x="1343366" y="1609474"/>
                      <a:pt x="1292068" y="1734513"/>
                      <a:pt x="1260006" y="1837108"/>
                    </a:cubicBezTo>
                    <a:close/>
                    <a:moveTo>
                      <a:pt x="775882" y="1692833"/>
                    </a:moveTo>
                    <a:cubicBezTo>
                      <a:pt x="833592" y="1647947"/>
                      <a:pt x="881684" y="1587031"/>
                      <a:pt x="916951" y="1519702"/>
                    </a:cubicBezTo>
                    <a:cubicBezTo>
                      <a:pt x="945806" y="1532527"/>
                      <a:pt x="974661" y="1545351"/>
                      <a:pt x="1006723" y="1551764"/>
                    </a:cubicBezTo>
                    <a:cubicBezTo>
                      <a:pt x="1090082" y="1689627"/>
                      <a:pt x="1106112" y="1846727"/>
                      <a:pt x="1106112" y="1946117"/>
                    </a:cubicBezTo>
                    <a:cubicBezTo>
                      <a:pt x="1003516" y="1837108"/>
                      <a:pt x="872065" y="1750543"/>
                      <a:pt x="775882" y="1692833"/>
                    </a:cubicBezTo>
                    <a:close/>
                    <a:moveTo>
                      <a:pt x="1663978" y="1779398"/>
                    </a:moveTo>
                    <a:cubicBezTo>
                      <a:pt x="1571000" y="1824284"/>
                      <a:pt x="1474817" y="1872376"/>
                      <a:pt x="1397870" y="1930086"/>
                    </a:cubicBezTo>
                    <a:cubicBezTo>
                      <a:pt x="1439549" y="1798635"/>
                      <a:pt x="1513290" y="1599855"/>
                      <a:pt x="1628710" y="1455580"/>
                    </a:cubicBezTo>
                    <a:cubicBezTo>
                      <a:pt x="1708864" y="1506878"/>
                      <a:pt x="1805047" y="1535733"/>
                      <a:pt x="1907643" y="1535733"/>
                    </a:cubicBezTo>
                    <a:cubicBezTo>
                      <a:pt x="1939704" y="1535733"/>
                      <a:pt x="1968560" y="1532527"/>
                      <a:pt x="1997415" y="1526115"/>
                    </a:cubicBezTo>
                    <a:cubicBezTo>
                      <a:pt x="1962147" y="1625504"/>
                      <a:pt x="1837108" y="1692833"/>
                      <a:pt x="1663978" y="1779398"/>
                    </a:cubicBezTo>
                    <a:close/>
                  </a:path>
                </a:pathLst>
              </a:custGeom>
              <a:noFill/>
              <a:ln w="32048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AT" dirty="0"/>
              </a:p>
            </p:txBody>
          </p:sp>
        </p:grpSp>
        <p:pic>
          <p:nvPicPr>
            <p:cNvPr id="94" name="Grafik 93" descr="Schild Häkchen mit einfarbiger Füllung">
              <a:extLst>
                <a:ext uri="{FF2B5EF4-FFF2-40B4-BE49-F238E27FC236}">
                  <a16:creationId xmlns:a16="http://schemas.microsoft.com/office/drawing/2014/main" id="{477949E7-AE0D-D4C5-170E-CCE590A38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48433" y="3537349"/>
              <a:ext cx="457199" cy="457199"/>
            </a:xfrm>
            <a:prstGeom prst="rect">
              <a:avLst/>
            </a:prstGeom>
          </p:spPr>
        </p:pic>
        <p:pic>
          <p:nvPicPr>
            <p:cNvPr id="2" name="Grafik 1" descr="Schild Häkchen mit einfarbiger Füllung">
              <a:extLst>
                <a:ext uri="{FF2B5EF4-FFF2-40B4-BE49-F238E27FC236}">
                  <a16:creationId xmlns:a16="http://schemas.microsoft.com/office/drawing/2014/main" id="{A3CACCF4-B0C8-8107-2F73-383EF2BA1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43133" y="3146453"/>
              <a:ext cx="457199" cy="457199"/>
            </a:xfrm>
            <a:prstGeom prst="rect">
              <a:avLst/>
            </a:prstGeom>
          </p:spPr>
        </p:pic>
        <p:pic>
          <p:nvPicPr>
            <p:cNvPr id="95" name="Grafik 94" descr="Schildkreuz mit einfarbiger Füllung">
              <a:extLst>
                <a:ext uri="{FF2B5EF4-FFF2-40B4-BE49-F238E27FC236}">
                  <a16:creationId xmlns:a16="http://schemas.microsoft.com/office/drawing/2014/main" id="{3906B6B7-3477-A4A3-D331-4CACC53A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52431" y="2581893"/>
              <a:ext cx="457199" cy="457199"/>
            </a:xfrm>
            <a:prstGeom prst="rect">
              <a:avLst/>
            </a:prstGeom>
          </p:spPr>
        </p:pic>
        <p:pic>
          <p:nvPicPr>
            <p:cNvPr id="96" name="Grafik 95" descr="Schildkreuz mit einfarbiger Füllung">
              <a:extLst>
                <a:ext uri="{FF2B5EF4-FFF2-40B4-BE49-F238E27FC236}">
                  <a16:creationId xmlns:a16="http://schemas.microsoft.com/office/drawing/2014/main" id="{02C30F60-AFE1-E46C-68CC-EBF26C20E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99391" y="2538181"/>
              <a:ext cx="457199" cy="457199"/>
            </a:xfrm>
            <a:prstGeom prst="rect">
              <a:avLst/>
            </a:prstGeom>
          </p:spPr>
        </p:pic>
        <p:pic>
          <p:nvPicPr>
            <p:cNvPr id="97" name="Grafik 96" descr="Schildkreuz mit einfarbiger Füllung">
              <a:extLst>
                <a:ext uri="{FF2B5EF4-FFF2-40B4-BE49-F238E27FC236}">
                  <a16:creationId xmlns:a16="http://schemas.microsoft.com/office/drawing/2014/main" id="{FF65B8AE-0DA9-48B2-D9A4-2F7854E60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583174" y="3358042"/>
              <a:ext cx="457199" cy="457199"/>
            </a:xfrm>
            <a:prstGeom prst="rect">
              <a:avLst/>
            </a:prstGeom>
          </p:spPr>
        </p:pic>
      </p:grpSp>
      <p:pic>
        <p:nvPicPr>
          <p:cNvPr id="10" name="Grafik 9" descr="Schildkreuz mit einfarbiger Füllung">
            <a:extLst>
              <a:ext uri="{FF2B5EF4-FFF2-40B4-BE49-F238E27FC236}">
                <a16:creationId xmlns:a16="http://schemas.microsoft.com/office/drawing/2014/main" id="{8DD1582B-5852-EF4D-343C-0A10FFDF0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76951" y="4031721"/>
            <a:ext cx="914400" cy="914400"/>
          </a:xfrm>
          <a:prstGeom prst="rect">
            <a:avLst/>
          </a:prstGeom>
        </p:spPr>
      </p:pic>
      <p:pic>
        <p:nvPicPr>
          <p:cNvPr id="11" name="Grafik 10" descr="Schild Häkchen mit einfarbiger Füllung">
            <a:extLst>
              <a:ext uri="{FF2B5EF4-FFF2-40B4-BE49-F238E27FC236}">
                <a16:creationId xmlns:a16="http://schemas.microsoft.com/office/drawing/2014/main" id="{F79F587E-04FB-675E-242D-EB03F3B61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77832" y="3552867"/>
            <a:ext cx="914400" cy="91440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1B1A01D-B03D-4FC3-8BE6-0460EE8C79E4}"/>
              </a:ext>
            </a:extLst>
          </p:cNvPr>
          <p:cNvCxnSpPr/>
          <p:nvPr/>
        </p:nvCxnSpPr>
        <p:spPr>
          <a:xfrm flipH="1">
            <a:off x="8885334" y="3685124"/>
            <a:ext cx="671331" cy="108340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FA8D959-13F2-71E3-DC26-811870F53059}"/>
              </a:ext>
            </a:extLst>
          </p:cNvPr>
          <p:cNvSpPr txBox="1">
            <a:spLocks/>
          </p:cNvSpPr>
          <p:nvPr/>
        </p:nvSpPr>
        <p:spPr>
          <a:xfrm>
            <a:off x="1787550" y="5850917"/>
            <a:ext cx="1865696" cy="5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 err="1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Supergame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99E17ADF-5845-AD26-61C3-4B1BA0B28BB1}"/>
              </a:ext>
            </a:extLst>
          </p:cNvPr>
          <p:cNvSpPr txBox="1">
            <a:spLocks/>
          </p:cNvSpPr>
          <p:nvPr/>
        </p:nvSpPr>
        <p:spPr>
          <a:xfrm>
            <a:off x="5618872" y="5850917"/>
            <a:ext cx="1865696" cy="5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 err="1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CheckMate</a:t>
            </a: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 2.0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3A2064C0-2549-3930-9A97-7F1597ECE07E}"/>
              </a:ext>
            </a:extLst>
          </p:cNvPr>
          <p:cNvSpPr txBox="1">
            <a:spLocks/>
          </p:cNvSpPr>
          <p:nvPr/>
        </p:nvSpPr>
        <p:spPr>
          <a:xfrm>
            <a:off x="8379374" y="5696814"/>
            <a:ext cx="1865696" cy="5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 err="1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Supergame</a:t>
            </a: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 security result</a:t>
            </a:r>
            <a:endParaRPr lang="de-AT" sz="16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71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9CC20-098E-2A45-D36F-3BD07AAB4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BC70920-0827-3713-C334-AF019E91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69323"/>
          </a:xfrm>
        </p:spPr>
        <p:txBody>
          <a:bodyPr/>
          <a:lstStyle/>
          <a:p>
            <a:r>
              <a:rPr lang="en-US" sz="3400" dirty="0"/>
              <a:t>Experimental Evaluation</a:t>
            </a:r>
            <a:endParaRPr lang="de-AT" sz="3400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93475542-8467-6F7C-F6F0-7C79A7D71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24F80EA-293B-5046-F2BF-1F14FA675937}"/>
              </a:ext>
            </a:extLst>
          </p:cNvPr>
          <p:cNvSpPr txBox="1"/>
          <p:nvPr/>
        </p:nvSpPr>
        <p:spPr>
          <a:xfrm>
            <a:off x="2064432" y="1412568"/>
            <a:ext cx="6470235" cy="2793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CheckMate</a:t>
            </a: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 1.0  </a:t>
            </a:r>
            <a:r>
              <a:rPr lang="en-US" sz="1400" dirty="0">
                <a:solidFill>
                  <a:srgbClr val="C00000"/>
                </a:solidFill>
                <a:latin typeface="Arial Nova Light" panose="020B0304020202020204" pitchFamily="34" charset="0"/>
              </a:rPr>
              <a:t>[LPAR24]</a:t>
            </a:r>
            <a:endParaRPr lang="de-AT" sz="1400" dirty="0">
              <a:solidFill>
                <a:srgbClr val="C00000"/>
              </a:solidFill>
              <a:latin typeface="Arial Nova Light" panose="020B0304020202020204" pitchFamily="34" charset="0"/>
            </a:endParaRPr>
          </a:p>
          <a:p>
            <a:pPr lvl="1">
              <a:lnSpc>
                <a:spcPct val="150000"/>
              </a:lnSpc>
            </a:pPr>
            <a:endParaRPr lang="de-AT" sz="2400" b="1" dirty="0">
              <a:solidFill>
                <a:schemeClr val="accent1">
                  <a:lumMod val="75000"/>
                </a:schemeClr>
              </a:solidFill>
              <a:latin typeface="Arial Nova Light" panose="020B03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dirty="0">
                <a:latin typeface="Arial Nova Light" panose="020B0304020202020204" pitchFamily="34" charset="0"/>
              </a:rPr>
              <a:t>TO after 8 </a:t>
            </a:r>
            <a:r>
              <a:rPr lang="de-AT" sz="2400" dirty="0" err="1">
                <a:latin typeface="Arial Nova Light" panose="020B0304020202020204" pitchFamily="34" charset="0"/>
              </a:rPr>
              <a:t>hours</a:t>
            </a:r>
            <a:endParaRPr lang="de-AT" sz="2400" dirty="0">
              <a:latin typeface="Arial Nova Light" panose="020B03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b="1" dirty="0">
                <a:latin typeface="Arial Nova Light" panose="020B0304020202020204" pitchFamily="34" charset="0"/>
              </a:rPr>
              <a:t>1</a:t>
            </a:r>
            <a:r>
              <a:rPr lang="de-AT" sz="2400" dirty="0">
                <a:latin typeface="Arial Nova Light" panose="020B0304020202020204" pitchFamily="34" charset="0"/>
              </a:rPr>
              <a:t> SMT </a:t>
            </a:r>
            <a:r>
              <a:rPr lang="de-AT" sz="2400" dirty="0" err="1">
                <a:latin typeface="Arial Nova Light" panose="020B0304020202020204" pitchFamily="34" charset="0"/>
              </a:rPr>
              <a:t>call</a:t>
            </a:r>
            <a:endParaRPr lang="de-AT" sz="2400" dirty="0">
              <a:latin typeface="Arial Nova Light" panose="020B03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b="1" dirty="0">
                <a:latin typeface="Arial Nova Light" panose="020B0304020202020204" pitchFamily="34" charset="0"/>
              </a:rPr>
              <a:t>548,946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evaluated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nodes</a:t>
            </a:r>
            <a:endParaRPr lang="de-AT" sz="2400" dirty="0">
              <a:latin typeface="Arial Nova Light" panose="020B03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EB14F4E-16CE-653E-6FF9-BB999704FFCD}"/>
              </a:ext>
            </a:extLst>
          </p:cNvPr>
          <p:cNvSpPr txBox="1"/>
          <p:nvPr/>
        </p:nvSpPr>
        <p:spPr>
          <a:xfrm>
            <a:off x="6828530" y="1412569"/>
            <a:ext cx="6470235" cy="2793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de-AT" sz="2400" b="1" dirty="0" err="1">
                <a:solidFill>
                  <a:srgbClr val="C00000"/>
                </a:solidFill>
                <a:latin typeface="Arial Nova Light" panose="020B0304020202020204" pitchFamily="34" charset="0"/>
              </a:rPr>
              <a:t>CheckMate</a:t>
            </a:r>
            <a:r>
              <a:rPr lang="de-AT" sz="2400" b="1" dirty="0">
                <a:solidFill>
                  <a:srgbClr val="C00000"/>
                </a:solidFill>
                <a:latin typeface="Arial Nova Light" panose="020B0304020202020204" pitchFamily="34" charset="0"/>
              </a:rPr>
              <a:t> 2.0  </a:t>
            </a:r>
            <a:r>
              <a:rPr lang="de-AT" sz="1400" dirty="0">
                <a:solidFill>
                  <a:srgbClr val="C00000"/>
                </a:solidFill>
                <a:latin typeface="Arial Nova Light" panose="020B0304020202020204" pitchFamily="34" charset="0"/>
              </a:rPr>
              <a:t>[OOPSLA25]</a:t>
            </a:r>
          </a:p>
          <a:p>
            <a:pPr lvl="1">
              <a:lnSpc>
                <a:spcPct val="150000"/>
              </a:lnSpc>
            </a:pPr>
            <a:r>
              <a:rPr lang="de-AT" sz="2400" b="1" dirty="0">
                <a:solidFill>
                  <a:srgbClr val="E6851A"/>
                </a:solidFill>
                <a:latin typeface="Arial Nova Light" panose="020B0304020202020204" pitchFamily="34" charset="0"/>
              </a:rPr>
              <a:t> </a:t>
            </a: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b="1" dirty="0">
                <a:latin typeface="Arial Nova Light" panose="020B0304020202020204" pitchFamily="34" charset="0"/>
              </a:rPr>
              <a:t>42s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execution</a:t>
            </a:r>
            <a:r>
              <a:rPr lang="de-AT" sz="2400" dirty="0">
                <a:latin typeface="Arial Nova Light" panose="020B0304020202020204" pitchFamily="34" charset="0"/>
              </a:rPr>
              <a:t> time</a:t>
            </a: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b="1" dirty="0">
                <a:latin typeface="Arial Nova Light" panose="020B0304020202020204" pitchFamily="34" charset="0"/>
              </a:rPr>
              <a:t>10,694</a:t>
            </a:r>
            <a:r>
              <a:rPr lang="de-AT" sz="2400" dirty="0">
                <a:latin typeface="Arial Nova Light" panose="020B0304020202020204" pitchFamily="34" charset="0"/>
              </a:rPr>
              <a:t> SMT </a:t>
            </a:r>
            <a:r>
              <a:rPr lang="de-AT" sz="2400" dirty="0" err="1">
                <a:latin typeface="Arial Nova Light" panose="020B0304020202020204" pitchFamily="34" charset="0"/>
              </a:rPr>
              <a:t>calls</a:t>
            </a:r>
            <a:endParaRPr lang="de-AT" sz="2400" dirty="0">
              <a:latin typeface="Arial Nova Light" panose="020B03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b="1" dirty="0">
                <a:latin typeface="Arial Nova Light" panose="020B0304020202020204" pitchFamily="34" charset="0"/>
              </a:rPr>
              <a:t>18,036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evaluated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nodes</a:t>
            </a:r>
            <a:endParaRPr lang="de-AT" sz="2400" dirty="0">
              <a:latin typeface="Arial Nova Light" panose="020B0304020202020204" pitchFamily="34" charset="0"/>
            </a:endParaRPr>
          </a:p>
        </p:txBody>
      </p:sp>
      <p:pic>
        <p:nvPicPr>
          <p:cNvPr id="4" name="Grafik 3" descr="Tic Tac Toe Silhouette">
            <a:extLst>
              <a:ext uri="{FF2B5EF4-FFF2-40B4-BE49-F238E27FC236}">
                <a16:creationId xmlns:a16="http://schemas.microsoft.com/office/drawing/2014/main" id="{C9E75B3C-0F5C-0D84-DD79-02A57A08E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930" y="2775202"/>
            <a:ext cx="1044056" cy="1044056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2E05D85-47A0-F8A1-2709-EB6CD765E14D}"/>
              </a:ext>
            </a:extLst>
          </p:cNvPr>
          <p:cNvCxnSpPr>
            <a:cxnSpLocks/>
          </p:cNvCxnSpPr>
          <p:nvPr/>
        </p:nvCxnSpPr>
        <p:spPr>
          <a:xfrm>
            <a:off x="860381" y="2288759"/>
            <a:ext cx="1066589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DDA0DD7-2D41-F25A-68F7-D4D6172B3704}"/>
              </a:ext>
            </a:extLst>
          </p:cNvPr>
          <p:cNvGrpSpPr/>
          <p:nvPr/>
        </p:nvGrpSpPr>
        <p:grpSpPr>
          <a:xfrm>
            <a:off x="521656" y="4991261"/>
            <a:ext cx="1662604" cy="447152"/>
            <a:chOff x="2388375" y="2488928"/>
            <a:chExt cx="7160117" cy="1890146"/>
          </a:xfrm>
        </p:grpSpPr>
        <p:pic>
          <p:nvPicPr>
            <p:cNvPr id="15" name="Grafik 14" descr="Mann mit verschränkten Armen">
              <a:extLst>
                <a:ext uri="{FF2B5EF4-FFF2-40B4-BE49-F238E27FC236}">
                  <a16:creationId xmlns:a16="http://schemas.microsoft.com/office/drawing/2014/main" id="{B22B4572-D8CA-CAC9-AE68-35F63E646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8375" y="3150349"/>
              <a:ext cx="1266825" cy="1228725"/>
            </a:xfrm>
            <a:prstGeom prst="rect">
              <a:avLst/>
            </a:prstGeom>
          </p:spPr>
        </p:pic>
        <p:pic>
          <p:nvPicPr>
            <p:cNvPr id="16" name="Grafik 15" descr="Mann im Kapuzenpullover">
              <a:extLst>
                <a:ext uri="{FF2B5EF4-FFF2-40B4-BE49-F238E27FC236}">
                  <a16:creationId xmlns:a16="http://schemas.microsoft.com/office/drawing/2014/main" id="{28C2FCC3-642C-BA13-CEFB-8BB8C35EE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62617" y="3102724"/>
              <a:ext cx="1285875" cy="1219200"/>
            </a:xfrm>
            <a:prstGeom prst="rect">
              <a:avLst/>
            </a:prstGeom>
          </p:spPr>
        </p:pic>
        <p:pic>
          <p:nvPicPr>
            <p:cNvPr id="17" name="Grafik 16" descr="Eine Frau mit Ponyfrisur">
              <a:extLst>
                <a:ext uri="{FF2B5EF4-FFF2-40B4-BE49-F238E27FC236}">
                  <a16:creationId xmlns:a16="http://schemas.microsoft.com/office/drawing/2014/main" id="{4E5E3B40-86DA-F8F1-C0B4-DD6D8E893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43508" y="2518858"/>
              <a:ext cx="742950" cy="857250"/>
            </a:xfrm>
            <a:prstGeom prst="rect">
              <a:avLst/>
            </a:prstGeom>
          </p:spPr>
        </p:pic>
        <p:pic>
          <p:nvPicPr>
            <p:cNvPr id="18" name="Grafik 17" descr="Mann mit dickem Haar">
              <a:extLst>
                <a:ext uri="{FF2B5EF4-FFF2-40B4-BE49-F238E27FC236}">
                  <a16:creationId xmlns:a16="http://schemas.microsoft.com/office/drawing/2014/main" id="{3CEF62A2-B7B9-CFD1-7DFA-07734CB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625306" y="2488928"/>
              <a:ext cx="695325" cy="762000"/>
            </a:xfrm>
            <a:prstGeom prst="rect">
              <a:avLst/>
            </a:prstGeom>
          </p:spPr>
        </p:pic>
        <p:pic>
          <p:nvPicPr>
            <p:cNvPr id="20" name="Grafik 19" descr="Ein Gesicht mit geschlossenen Augen">
              <a:extLst>
                <a:ext uri="{FF2B5EF4-FFF2-40B4-BE49-F238E27FC236}">
                  <a16:creationId xmlns:a16="http://schemas.microsoft.com/office/drawing/2014/main" id="{96B86422-39A8-1B5F-1E62-FB519D448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67904" y="2776033"/>
              <a:ext cx="304800" cy="304800"/>
            </a:xfrm>
            <a:prstGeom prst="rect">
              <a:avLst/>
            </a:prstGeom>
          </p:spPr>
        </p:pic>
        <p:pic>
          <p:nvPicPr>
            <p:cNvPr id="22" name="Grafik 21" descr="Ein glückliches Gesicht">
              <a:extLst>
                <a:ext uri="{FF2B5EF4-FFF2-40B4-BE49-F238E27FC236}">
                  <a16:creationId xmlns:a16="http://schemas.microsoft.com/office/drawing/2014/main" id="{6A02A947-1665-BC41-4934-5075062E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935628" y="2876664"/>
              <a:ext cx="304800" cy="314325"/>
            </a:xfrm>
            <a:prstGeom prst="rect">
              <a:avLst/>
            </a:prstGeom>
          </p:spPr>
        </p:pic>
        <p:pic>
          <p:nvPicPr>
            <p:cNvPr id="28" name="Grafik 27" descr="Fragezeichen mit einfarbiger Füllung">
              <a:extLst>
                <a:ext uri="{FF2B5EF4-FFF2-40B4-BE49-F238E27FC236}">
                  <a16:creationId xmlns:a16="http://schemas.microsoft.com/office/drawing/2014/main" id="{70CFF947-D1AA-1A88-78F8-9B37675A0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367337" y="2937437"/>
              <a:ext cx="914400" cy="914400"/>
            </a:xfrm>
            <a:prstGeom prst="rect">
              <a:avLst/>
            </a:prstGeom>
          </p:spPr>
        </p:pic>
        <p:pic>
          <p:nvPicPr>
            <p:cNvPr id="30" name="Grafik 29" descr="Pfeil nach rechts mit einfarbiger Füllung">
              <a:extLst>
                <a:ext uri="{FF2B5EF4-FFF2-40B4-BE49-F238E27FC236}">
                  <a16:creationId xmlns:a16="http://schemas.microsoft.com/office/drawing/2014/main" id="{C1889A75-491E-BC0F-F251-BA612756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050979" y="2949227"/>
              <a:ext cx="914400" cy="914400"/>
            </a:xfrm>
            <a:prstGeom prst="rect">
              <a:avLst/>
            </a:prstGeom>
          </p:spPr>
        </p:pic>
        <p:pic>
          <p:nvPicPr>
            <p:cNvPr id="32" name="Grafik 31" descr="Frau in gestreiftem T-Shirt">
              <a:extLst>
                <a:ext uri="{FF2B5EF4-FFF2-40B4-BE49-F238E27FC236}">
                  <a16:creationId xmlns:a16="http://schemas.microsoft.com/office/drawing/2014/main" id="{3CA25A70-0DBD-FE89-5E33-C9C645053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207977" y="3140679"/>
              <a:ext cx="1209675" cy="1162050"/>
            </a:xfrm>
            <a:prstGeom prst="rect">
              <a:avLst/>
            </a:prstGeom>
          </p:spPr>
        </p:pic>
        <p:pic>
          <p:nvPicPr>
            <p:cNvPr id="34" name="Grafik 33" descr="Frau mit langem Haar">
              <a:extLst>
                <a:ext uri="{FF2B5EF4-FFF2-40B4-BE49-F238E27FC236}">
                  <a16:creationId xmlns:a16="http://schemas.microsoft.com/office/drawing/2014/main" id="{4C86CD71-908A-4024-1D5A-3A24AB984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350472" y="2488928"/>
              <a:ext cx="942975" cy="1047750"/>
            </a:xfrm>
            <a:prstGeom prst="rect">
              <a:avLst/>
            </a:prstGeom>
          </p:spPr>
        </p:pic>
        <p:pic>
          <p:nvPicPr>
            <p:cNvPr id="36" name="Grafik 35" descr="Eine lächelnde Frau">
              <a:extLst>
                <a:ext uri="{FF2B5EF4-FFF2-40B4-BE49-F238E27FC236}">
                  <a16:creationId xmlns:a16="http://schemas.microsoft.com/office/drawing/2014/main" id="{CE2A4352-8C6B-6648-9120-48A6CC256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12815" y="2812350"/>
              <a:ext cx="304800" cy="333375"/>
            </a:xfrm>
            <a:prstGeom prst="rect">
              <a:avLst/>
            </a:prstGeom>
          </p:spPr>
        </p:pic>
        <p:pic>
          <p:nvPicPr>
            <p:cNvPr id="37" name="Grafik 36" descr="Pfeil nach rechts mit einfarbiger Füllung">
              <a:extLst>
                <a:ext uri="{FF2B5EF4-FFF2-40B4-BE49-F238E27FC236}">
                  <a16:creationId xmlns:a16="http://schemas.microsoft.com/office/drawing/2014/main" id="{1D97F73C-D69A-4A5F-1D3A-0A3F06DB0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840038" y="2971800"/>
              <a:ext cx="914400" cy="914400"/>
            </a:xfrm>
            <a:prstGeom prst="rect">
              <a:avLst/>
            </a:prstGeom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07398DBE-FEB1-B502-17BB-5F80774D5651}"/>
              </a:ext>
            </a:extLst>
          </p:cNvPr>
          <p:cNvSpPr txBox="1"/>
          <p:nvPr/>
        </p:nvSpPr>
        <p:spPr>
          <a:xfrm>
            <a:off x="2030083" y="4824081"/>
            <a:ext cx="6470235" cy="57733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b="1" dirty="0">
                <a:latin typeface="Arial Nova Light" panose="020B0304020202020204" pitchFamily="34" charset="0"/>
              </a:rPr>
              <a:t>50 min </a:t>
            </a:r>
            <a:r>
              <a:rPr lang="de-AT" sz="2400" dirty="0" err="1">
                <a:latin typeface="Arial Nova Light" panose="020B0304020202020204" pitchFamily="34" charset="0"/>
              </a:rPr>
              <a:t>for</a:t>
            </a:r>
            <a:r>
              <a:rPr lang="de-AT" sz="2400" dirty="0">
                <a:latin typeface="Arial Nova Light" panose="020B0304020202020204" pitchFamily="34" charset="0"/>
              </a:rPr>
              <a:t> all </a:t>
            </a:r>
            <a:r>
              <a:rPr lang="de-AT" sz="2400" dirty="0" err="1">
                <a:latin typeface="Arial Nova Light" panose="020B0304020202020204" pitchFamily="34" charset="0"/>
              </a:rPr>
              <a:t>counterexamples</a:t>
            </a:r>
            <a:endParaRPr lang="de-AT" sz="2400" dirty="0">
              <a:latin typeface="Arial Nova Light" panose="020B03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FA0ECAB-0949-A76C-9FF9-BA7E5F26E1FB}"/>
              </a:ext>
            </a:extLst>
          </p:cNvPr>
          <p:cNvSpPr txBox="1"/>
          <p:nvPr/>
        </p:nvSpPr>
        <p:spPr>
          <a:xfrm>
            <a:off x="6845782" y="4824081"/>
            <a:ext cx="6778100" cy="577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AT" sz="2400" b="1" dirty="0">
                <a:latin typeface="Arial Nova Light" panose="020B0304020202020204" pitchFamily="34" charset="0"/>
              </a:rPr>
              <a:t>5 min </a:t>
            </a:r>
            <a:r>
              <a:rPr lang="de-AT" sz="2400" dirty="0" err="1">
                <a:latin typeface="Arial Nova Light" panose="020B0304020202020204" pitchFamily="34" charset="0"/>
              </a:rPr>
              <a:t>for</a:t>
            </a:r>
            <a:r>
              <a:rPr lang="de-AT" sz="2400" dirty="0">
                <a:latin typeface="Arial Nova Light" panose="020B0304020202020204" pitchFamily="34" charset="0"/>
              </a:rPr>
              <a:t> all </a:t>
            </a:r>
            <a:r>
              <a:rPr lang="de-AT" sz="2400" dirty="0" err="1">
                <a:latin typeface="Arial Nova Light" panose="020B0304020202020204" pitchFamily="34" charset="0"/>
              </a:rPr>
              <a:t>counterexamples</a:t>
            </a:r>
            <a:endParaRPr lang="de-AT" sz="2400" dirty="0">
              <a:latin typeface="Arial Nova Light" panose="020B0304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A3D311-E341-04DD-A86E-3914FB153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5DA31E5-E04D-8CD1-AEE0-C913986B91FD}"/>
              </a:ext>
            </a:extLst>
          </p:cNvPr>
          <p:cNvSpPr txBox="1"/>
          <p:nvPr/>
        </p:nvSpPr>
        <p:spPr>
          <a:xfrm>
            <a:off x="11206645" y="371545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[Comp25]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A9AF2B7A-DC2B-EB7E-402B-237100EE2478}"/>
              </a:ext>
            </a:extLst>
          </p:cNvPr>
          <p:cNvCxnSpPr>
            <a:cxnSpLocks/>
          </p:cNvCxnSpPr>
          <p:nvPr/>
        </p:nvCxnSpPr>
        <p:spPr>
          <a:xfrm>
            <a:off x="860381" y="4456328"/>
            <a:ext cx="1066589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84C0EFD9-00D9-7DE9-54B0-174281A6E321}"/>
              </a:ext>
            </a:extLst>
          </p:cNvPr>
          <p:cNvSpPr txBox="1"/>
          <p:nvPr/>
        </p:nvSpPr>
        <p:spPr>
          <a:xfrm>
            <a:off x="637536" y="5463904"/>
            <a:ext cx="1430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600" dirty="0">
                <a:latin typeface="Arial Nova Light" panose="020B0304020202020204" pitchFamily="34" charset="0"/>
              </a:rPr>
              <a:t>21,688 </a:t>
            </a:r>
            <a:r>
              <a:rPr lang="de-AT" sz="1600" dirty="0" err="1">
                <a:latin typeface="Arial Nova Light" panose="020B0304020202020204" pitchFamily="34" charset="0"/>
              </a:rPr>
              <a:t>nodes</a:t>
            </a:r>
            <a:endParaRPr lang="de-AT" sz="16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DB6F244-29C9-E775-5A6E-CF0F76DC352C}"/>
              </a:ext>
            </a:extLst>
          </p:cNvPr>
          <p:cNvSpPr txBox="1"/>
          <p:nvPr/>
        </p:nvSpPr>
        <p:spPr>
          <a:xfrm>
            <a:off x="559638" y="3729680"/>
            <a:ext cx="15866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600" dirty="0">
                <a:latin typeface="Arial Nova Light" panose="020B0304020202020204" pitchFamily="34" charset="0"/>
              </a:rPr>
              <a:t>548,946 </a:t>
            </a:r>
            <a:r>
              <a:rPr lang="de-AT" sz="1600" dirty="0" err="1">
                <a:latin typeface="Arial Nova Light" panose="020B0304020202020204" pitchFamily="34" charset="0"/>
              </a:rPr>
              <a:t>nodes</a:t>
            </a:r>
            <a:endParaRPr lang="de-AT" sz="1600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7824BED4-17FA-DE12-45F7-9281776C3119}"/>
              </a:ext>
            </a:extLst>
          </p:cNvPr>
          <p:cNvSpPr txBox="1">
            <a:spLocks/>
          </p:cNvSpPr>
          <p:nvPr/>
        </p:nvSpPr>
        <p:spPr>
          <a:xfrm>
            <a:off x="9121530" y="0"/>
            <a:ext cx="3067251" cy="681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600" dirty="0">
                <a:latin typeface="Arial Nova Light" panose="020B0304020202020204" pitchFamily="34" charset="0"/>
              </a:rPr>
              <a:t>     </a:t>
            </a:r>
            <a:r>
              <a:rPr lang="de-AT" sz="1600" dirty="0" err="1">
                <a:latin typeface="Arial Nova Light" panose="020B0304020202020204" pitchFamily="34" charset="0"/>
              </a:rPr>
              <a:t>Compositionality</a:t>
            </a:r>
            <a:r>
              <a:rPr lang="de-AT" sz="1600" dirty="0">
                <a:latin typeface="Arial Nova Light" panose="020B0304020202020204" pitchFamily="34" charset="0"/>
              </a:rPr>
              <a:t>	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6AA33BE-322A-3B1F-6C92-89D1F00A1685}"/>
              </a:ext>
            </a:extLst>
          </p:cNvPr>
          <p:cNvSpPr txBox="1"/>
          <p:nvPr/>
        </p:nvSpPr>
        <p:spPr>
          <a:xfrm>
            <a:off x="10982630" y="374206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uiExpand="1" build="p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9CFA4-36D6-9155-0FFA-7849CC751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7BB9956-10B2-A0E0-4494-ADB5982E9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Titel 8">
            <a:extLst>
              <a:ext uri="{FF2B5EF4-FFF2-40B4-BE49-F238E27FC236}">
                <a16:creationId xmlns:a16="http://schemas.microsoft.com/office/drawing/2014/main" id="{D79108FF-4B88-91A8-B2D2-92C2FAEEFF0B}"/>
              </a:ext>
            </a:extLst>
          </p:cNvPr>
          <p:cNvSpPr txBox="1">
            <a:spLocks/>
          </p:cNvSpPr>
          <p:nvPr/>
        </p:nvSpPr>
        <p:spPr>
          <a:xfrm>
            <a:off x="716902" y="681037"/>
            <a:ext cx="10669136" cy="56932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Arial Nova Light" panose="020B0304020202020204" pitchFamily="34" charset="0"/>
              </a:rPr>
              <a:t>Modeling</a:t>
            </a:r>
            <a:endParaRPr lang="de-AT" sz="3400" dirty="0">
              <a:latin typeface="Arial Nova Light" panose="020B0304020202020204" pitchFamily="34" charset="0"/>
            </a:endParaRPr>
          </a:p>
        </p:txBody>
      </p:sp>
      <p:pic>
        <p:nvPicPr>
          <p:cNvPr id="2" name="Grafik 1" descr="Dokument mit einfarbiger Füllung">
            <a:extLst>
              <a:ext uri="{FF2B5EF4-FFF2-40B4-BE49-F238E27FC236}">
                <a16:creationId xmlns:a16="http://schemas.microsoft.com/office/drawing/2014/main" id="{4A1607BC-A4BA-D198-2CC4-A1161BA97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892" y="2574676"/>
            <a:ext cx="2076855" cy="2076855"/>
          </a:xfrm>
          <a:prstGeom prst="rect">
            <a:avLst/>
          </a:prstGeom>
        </p:spPr>
      </p:pic>
      <p:pic>
        <p:nvPicPr>
          <p:cNvPr id="3" name="Grafik 2" descr="Pfeil nach rechts mit einfarbiger Füllung">
            <a:extLst>
              <a:ext uri="{FF2B5EF4-FFF2-40B4-BE49-F238E27FC236}">
                <a16:creationId xmlns:a16="http://schemas.microsoft.com/office/drawing/2014/main" id="{B89079D1-9013-756C-6B43-919D41207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9143" y="3218049"/>
            <a:ext cx="914400" cy="9144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024E7C5-0461-1FBD-A133-D658A67480A3}"/>
              </a:ext>
            </a:extLst>
          </p:cNvPr>
          <p:cNvSpPr txBox="1"/>
          <p:nvPr/>
        </p:nvSpPr>
        <p:spPr>
          <a:xfrm>
            <a:off x="2333972" y="3903256"/>
            <a:ext cx="16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game </a:t>
            </a:r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modeling</a:t>
            </a:r>
            <a:endParaRPr lang="de-AT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8" name="Grafik 7" descr="Tic Tac Toe mit einfarbiger Füllung">
            <a:extLst>
              <a:ext uri="{FF2B5EF4-FFF2-40B4-BE49-F238E27FC236}">
                <a16:creationId xmlns:a16="http://schemas.microsoft.com/office/drawing/2014/main" id="{E2C4A26C-B5D1-A3D0-3D91-198A15CB99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13668" y="2689479"/>
            <a:ext cx="1818192" cy="181002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65E05B9-C192-5068-96A8-E5EA0DB92E7F}"/>
              </a:ext>
            </a:extLst>
          </p:cNvPr>
          <p:cNvGrpSpPr/>
          <p:nvPr/>
        </p:nvGrpSpPr>
        <p:grpSpPr>
          <a:xfrm>
            <a:off x="8754905" y="3060265"/>
            <a:ext cx="1436446" cy="1068459"/>
            <a:chOff x="9922295" y="2778249"/>
            <a:chExt cx="1549856" cy="1158017"/>
          </a:xfrm>
          <a:solidFill>
            <a:srgbClr val="C59A1F"/>
          </a:solidFill>
        </p:grpSpPr>
        <p:pic>
          <p:nvPicPr>
            <p:cNvPr id="14" name="Grafik 13" descr="Schild mit einfarbiger Füllung">
              <a:extLst>
                <a:ext uri="{FF2B5EF4-FFF2-40B4-BE49-F238E27FC236}">
                  <a16:creationId xmlns:a16="http://schemas.microsoft.com/office/drawing/2014/main" id="{5A956123-71A9-9DBF-7F92-5FB45A4AA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22295" y="2778249"/>
              <a:ext cx="1158017" cy="1158017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04DD601-7063-C4DB-1176-0226C72BA36D}"/>
                </a:ext>
              </a:extLst>
            </p:cNvPr>
            <p:cNvSpPr txBox="1"/>
            <p:nvPr/>
          </p:nvSpPr>
          <p:spPr>
            <a:xfrm>
              <a:off x="10965980" y="2957148"/>
              <a:ext cx="506171" cy="8672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4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Arial Nova Light" panose="020B0304020202020204" pitchFamily="34" charset="0"/>
                </a:rPr>
                <a:t>?</a:t>
              </a:r>
            </a:p>
          </p:txBody>
        </p:sp>
      </p:grpSp>
      <p:pic>
        <p:nvPicPr>
          <p:cNvPr id="10" name="Grafik 9" descr="Pfeil nach rechts mit einfarbiger Füllung">
            <a:extLst>
              <a:ext uri="{FF2B5EF4-FFF2-40B4-BE49-F238E27FC236}">
                <a16:creationId xmlns:a16="http://schemas.microsoft.com/office/drawing/2014/main" id="{9431D982-DFC1-B103-77FE-4C84B9E97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19640" y="3172651"/>
            <a:ext cx="847489" cy="84368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B2DA810-6D4E-F5F8-6CFE-4A9EA0F668CF}"/>
              </a:ext>
            </a:extLst>
          </p:cNvPr>
          <p:cNvSpPr txBox="1"/>
          <p:nvPr/>
        </p:nvSpPr>
        <p:spPr>
          <a:xfrm>
            <a:off x="6859539" y="3979911"/>
            <a:ext cx="1567687" cy="59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security</a:t>
            </a:r>
            <a:r>
              <a:rPr lang="de-AT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analysis</a:t>
            </a:r>
            <a:endParaRPr lang="de-AT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8A2DB7-D9C0-2F41-E328-5BC6276EB9A8}"/>
              </a:ext>
            </a:extLst>
          </p:cNvPr>
          <p:cNvSpPr txBox="1"/>
          <p:nvPr/>
        </p:nvSpPr>
        <p:spPr>
          <a:xfrm>
            <a:off x="9291546" y="4069267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chemeClr val="bg1">
                  <a:lumMod val="75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EEECC3B-413E-C262-3DE8-B6D7C5520F4D}"/>
              </a:ext>
            </a:extLst>
          </p:cNvPr>
          <p:cNvSpPr txBox="1"/>
          <p:nvPr/>
        </p:nvSpPr>
        <p:spPr>
          <a:xfrm>
            <a:off x="5811121" y="435324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6DF8794-CB3A-9BA2-E4D0-17CB79253B91}"/>
              </a:ext>
            </a:extLst>
          </p:cNvPr>
          <p:cNvSpPr txBox="1"/>
          <p:nvPr/>
        </p:nvSpPr>
        <p:spPr>
          <a:xfrm>
            <a:off x="9089240" y="5488578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[CCS23]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29437F4-70A2-B6ED-3701-A1DEBFF578CF}"/>
              </a:ext>
            </a:extLst>
          </p:cNvPr>
          <p:cNvSpPr txBox="1"/>
          <p:nvPr/>
        </p:nvSpPr>
        <p:spPr>
          <a:xfrm>
            <a:off x="9363442" y="5736898"/>
            <a:ext cx="92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[LPAR24]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19" name="Grafik 18" descr="Monitor mit einfarbiger Füllung">
            <a:extLst>
              <a:ext uri="{FF2B5EF4-FFF2-40B4-BE49-F238E27FC236}">
                <a16:creationId xmlns:a16="http://schemas.microsoft.com/office/drawing/2014/main" id="{91F2A709-9FEF-2A3D-2FA5-067E344360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425" t="12267" r="5959" b="12500"/>
          <a:stretch/>
        </p:blipFill>
        <p:spPr>
          <a:xfrm>
            <a:off x="3842679" y="1597981"/>
            <a:ext cx="7218898" cy="481855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F149E860-F64C-2CE6-1937-4E904DF56661}"/>
              </a:ext>
            </a:extLst>
          </p:cNvPr>
          <p:cNvSpPr txBox="1"/>
          <p:nvPr/>
        </p:nvSpPr>
        <p:spPr>
          <a:xfrm>
            <a:off x="9641962" y="5950389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80F294-38DF-8700-5BBF-69C0A8A47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1D7ED7E-7B51-604A-3708-C09705DB01DA}"/>
              </a:ext>
            </a:extLst>
          </p:cNvPr>
          <p:cNvSpPr txBox="1"/>
          <p:nvPr/>
        </p:nvSpPr>
        <p:spPr>
          <a:xfrm>
            <a:off x="1511817" y="4497642"/>
            <a:ext cx="77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9966"/>
                </a:solidFill>
                <a:latin typeface="Arial Nova Light" panose="020B0304020202020204" pitchFamily="34" charset="0"/>
              </a:rPr>
              <a:t>[iFM25]</a:t>
            </a:r>
            <a:endParaRPr lang="de-AT" sz="1400" dirty="0">
              <a:solidFill>
                <a:srgbClr val="339966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02E6C65-92D8-7085-A757-8A692D78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35852"/>
          </a:xfrm>
        </p:spPr>
        <p:txBody>
          <a:bodyPr/>
          <a:lstStyle/>
          <a:p>
            <a:r>
              <a:rPr lang="en-US" dirty="0"/>
              <a:t>Modeling Principles for Game-Theoretic Security</a:t>
            </a:r>
            <a:endParaRPr lang="de-AT" sz="3400" dirty="0"/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9EB3E358-C227-33F4-CE33-13DC541D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99B8392-172A-D1ED-7C25-37CC3B701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33CAABC6-BBCE-0C56-56B2-2FAFCB818FA4}"/>
              </a:ext>
            </a:extLst>
          </p:cNvPr>
          <p:cNvSpPr txBox="1">
            <a:spLocks/>
          </p:cNvSpPr>
          <p:nvPr/>
        </p:nvSpPr>
        <p:spPr>
          <a:xfrm>
            <a:off x="9124748" y="0"/>
            <a:ext cx="3067251" cy="681037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AT" sz="1600" dirty="0">
                <a:latin typeface="Arial Nova Light" panose="020B0304020202020204" pitchFamily="34" charset="0"/>
              </a:rPr>
              <a:t>Game Modeling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E63591-B89F-9E3E-FFFB-A8A8BF4BF8A2}"/>
              </a:ext>
            </a:extLst>
          </p:cNvPr>
          <p:cNvSpPr txBox="1"/>
          <p:nvPr/>
        </p:nvSpPr>
        <p:spPr>
          <a:xfrm>
            <a:off x="11139427" y="374206"/>
            <a:ext cx="77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[iFM25]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8" name="Grafik 7" descr="Gewichte ungleich Silhouette">
            <a:extLst>
              <a:ext uri="{FF2B5EF4-FFF2-40B4-BE49-F238E27FC236}">
                <a16:creationId xmlns:a16="http://schemas.microsoft.com/office/drawing/2014/main" id="{078E6C68-4DF7-8AB7-3794-343E9F51E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299" y="2146031"/>
            <a:ext cx="2653200" cy="265320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C7E3D5A-38F1-7FF0-5933-197A43C3950D}"/>
              </a:ext>
            </a:extLst>
          </p:cNvPr>
          <p:cNvGrpSpPr/>
          <p:nvPr/>
        </p:nvGrpSpPr>
        <p:grpSpPr>
          <a:xfrm>
            <a:off x="8579302" y="2144963"/>
            <a:ext cx="2653200" cy="2653200"/>
            <a:chOff x="4846230" y="3558027"/>
            <a:chExt cx="1502923" cy="1269238"/>
          </a:xfrm>
        </p:grpSpPr>
        <p:pic>
          <p:nvPicPr>
            <p:cNvPr id="10" name="Grafik 9" descr="Gabelung in der Straße Silhouette">
              <a:extLst>
                <a:ext uri="{FF2B5EF4-FFF2-40B4-BE49-F238E27FC236}">
                  <a16:creationId xmlns:a16="http://schemas.microsoft.com/office/drawing/2014/main" id="{9FA45C75-8ED1-B25F-419D-3D3520023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6230" y="3558027"/>
              <a:ext cx="914400" cy="914400"/>
            </a:xfrm>
            <a:prstGeom prst="rect">
              <a:avLst/>
            </a:prstGeom>
          </p:spPr>
        </p:pic>
        <p:pic>
          <p:nvPicPr>
            <p:cNvPr id="25" name="Grafik 24" descr="Benutzer Silhouette">
              <a:extLst>
                <a:ext uri="{FF2B5EF4-FFF2-40B4-BE49-F238E27FC236}">
                  <a16:creationId xmlns:a16="http://schemas.microsoft.com/office/drawing/2014/main" id="{99E06BAD-205A-BB71-FA1E-871384701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34753" y="3912865"/>
              <a:ext cx="914400" cy="914400"/>
            </a:xfrm>
            <a:prstGeom prst="rect">
              <a:avLst/>
            </a:prstGeom>
          </p:spPr>
        </p:pic>
      </p:grpSp>
      <p:pic>
        <p:nvPicPr>
          <p:cNvPr id="27" name="Grafik 26" descr="Geist Silhouette">
            <a:extLst>
              <a:ext uri="{FF2B5EF4-FFF2-40B4-BE49-F238E27FC236}">
                <a16:creationId xmlns:a16="http://schemas.microsoft.com/office/drawing/2014/main" id="{3F137BEB-BED1-3419-6803-97077D359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8636" y="2144963"/>
            <a:ext cx="2652132" cy="265213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C0460FA4-4CE1-7DE1-554C-CE535C8CB34D}"/>
              </a:ext>
            </a:extLst>
          </p:cNvPr>
          <p:cNvSpPr txBox="1"/>
          <p:nvPr/>
        </p:nvSpPr>
        <p:spPr>
          <a:xfrm>
            <a:off x="4004795" y="5201358"/>
            <a:ext cx="374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Ghosting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FD53CFE-678B-8352-772B-6DF33F2C60AC}"/>
              </a:ext>
            </a:extLst>
          </p:cNvPr>
          <p:cNvSpPr txBox="1"/>
          <p:nvPr/>
        </p:nvSpPr>
        <p:spPr>
          <a:xfrm>
            <a:off x="542145" y="5170479"/>
            <a:ext cx="374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Relative Utilities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FF9FCF3-846B-5CDF-2545-3A230D77D715}"/>
              </a:ext>
            </a:extLst>
          </p:cNvPr>
          <p:cNvSpPr txBox="1"/>
          <p:nvPr/>
        </p:nvSpPr>
        <p:spPr>
          <a:xfrm>
            <a:off x="7747103" y="5170479"/>
            <a:ext cx="374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Actual Choice</a:t>
            </a:r>
          </a:p>
        </p:txBody>
      </p:sp>
    </p:spTree>
    <p:extLst>
      <p:ext uri="{BB962C8B-B14F-4D97-AF65-F5344CB8AC3E}">
        <p14:creationId xmlns:p14="http://schemas.microsoft.com/office/powerpoint/2010/main" val="65633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A50C6-1711-4720-585C-1B26B7F6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BB11C5-AE82-52F8-8C91-7A11F608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35852"/>
          </a:xfrm>
        </p:spPr>
        <p:txBody>
          <a:bodyPr/>
          <a:lstStyle/>
          <a:p>
            <a:r>
              <a:rPr lang="de-AT" dirty="0"/>
              <a:t>Game Modeling – </a:t>
            </a:r>
            <a:r>
              <a:rPr lang="de-AT" dirty="0" err="1"/>
              <a:t>Simplified</a:t>
            </a:r>
            <a:r>
              <a:rPr lang="de-AT" dirty="0"/>
              <a:t> Closing Game</a:t>
            </a:r>
            <a:endParaRPr lang="de-AT" sz="3400" dirty="0"/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58961423-A371-2C50-7679-D30FF907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7A7E3EE-6B45-7338-7EC6-1A5547B9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649837CB-BEFA-F735-CEB9-AAFC392123D5}"/>
              </a:ext>
            </a:extLst>
          </p:cNvPr>
          <p:cNvSpPr txBox="1">
            <a:spLocks/>
          </p:cNvSpPr>
          <p:nvPr/>
        </p:nvSpPr>
        <p:spPr>
          <a:xfrm>
            <a:off x="9124748" y="0"/>
            <a:ext cx="3067251" cy="681037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AT" sz="1600" dirty="0">
                <a:latin typeface="Arial Nova Light" panose="020B0304020202020204" pitchFamily="34" charset="0"/>
              </a:rPr>
              <a:t>Game Modeling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C923ECA-46CE-8DCC-1C6F-DE7F06F26E03}"/>
              </a:ext>
            </a:extLst>
          </p:cNvPr>
          <p:cNvSpPr txBox="1"/>
          <p:nvPr/>
        </p:nvSpPr>
        <p:spPr>
          <a:xfrm>
            <a:off x="11139427" y="374206"/>
            <a:ext cx="77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[iFM25]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EEDCD906-182D-7E49-617D-1424E35A47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9996231"/>
              </p:ext>
            </p:extLst>
          </p:nvPr>
        </p:nvGraphicFramePr>
        <p:xfrm>
          <a:off x="455456" y="3598068"/>
          <a:ext cx="11459183" cy="1021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99345CB-BC93-8CA4-3970-CC4C91E4EF00}"/>
              </a:ext>
            </a:extLst>
          </p:cNvPr>
          <p:cNvGrpSpPr/>
          <p:nvPr/>
        </p:nvGrpSpPr>
        <p:grpSpPr>
          <a:xfrm>
            <a:off x="455456" y="2886727"/>
            <a:ext cx="11459183" cy="716198"/>
            <a:chOff x="0" y="152692"/>
            <a:chExt cx="1790497" cy="716198"/>
          </a:xfrm>
        </p:grpSpPr>
        <p:sp>
          <p:nvSpPr>
            <p:cNvPr id="19" name="Pfeil: Chevron 18">
              <a:extLst>
                <a:ext uri="{FF2B5EF4-FFF2-40B4-BE49-F238E27FC236}">
                  <a16:creationId xmlns:a16="http://schemas.microsoft.com/office/drawing/2014/main" id="{9BF4E072-B4E9-42EF-64AD-0618719E6E35}"/>
                </a:ext>
              </a:extLst>
            </p:cNvPr>
            <p:cNvSpPr/>
            <p:nvPr/>
          </p:nvSpPr>
          <p:spPr>
            <a:xfrm>
              <a:off x="0" y="152692"/>
              <a:ext cx="1790497" cy="716198"/>
            </a:xfrm>
            <a:prstGeom prst="chevron">
              <a:avLst/>
            </a:prstGeom>
            <a:solidFill>
              <a:srgbClr val="3399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0" name="Pfeil: Chevron 4">
              <a:extLst>
                <a:ext uri="{FF2B5EF4-FFF2-40B4-BE49-F238E27FC236}">
                  <a16:creationId xmlns:a16="http://schemas.microsoft.com/office/drawing/2014/main" id="{2F5FC126-158A-D324-4DB7-EDCB08CC8C8E}"/>
                </a:ext>
              </a:extLst>
            </p:cNvPr>
            <p:cNvSpPr txBox="1"/>
            <p:nvPr/>
          </p:nvSpPr>
          <p:spPr>
            <a:xfrm>
              <a:off x="358099" y="152692"/>
              <a:ext cx="1074299" cy="716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600" kern="1200" dirty="0" err="1"/>
                <a:t>Declare</a:t>
              </a:r>
              <a:r>
                <a:rPr lang="de-DE" sz="1600" kern="1200" dirty="0"/>
                <a:t> </a:t>
              </a:r>
              <a:r>
                <a:rPr lang="de-DE" sz="1600" kern="1200" dirty="0" err="1"/>
                <a:t>Assumptions</a:t>
              </a:r>
              <a:r>
                <a:rPr lang="de-DE" sz="1600" kern="1200" dirty="0"/>
                <a:t> and Design </a:t>
              </a:r>
              <a:r>
                <a:rPr lang="de-DE" sz="1600" kern="1200" dirty="0" err="1"/>
                <a:t>Choices</a:t>
              </a:r>
              <a:endParaRPr lang="de-AT" sz="1600" kern="1200" dirty="0"/>
            </a:p>
          </p:txBody>
        </p:sp>
      </p:grpSp>
      <p:pic>
        <p:nvPicPr>
          <p:cNvPr id="15" name="Grafik 14" descr="Glühbirne und Zahnrad Silhouette">
            <a:extLst>
              <a:ext uri="{FF2B5EF4-FFF2-40B4-BE49-F238E27FC236}">
                <a16:creationId xmlns:a16="http://schemas.microsoft.com/office/drawing/2014/main" id="{DAE05F7C-2926-BE4D-97FF-563CD135A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7401" y="4619651"/>
            <a:ext cx="716198" cy="716198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6B899973-CF8D-2A26-16C8-15967A469E8C}"/>
              </a:ext>
            </a:extLst>
          </p:cNvPr>
          <p:cNvSpPr txBox="1"/>
          <p:nvPr/>
        </p:nvSpPr>
        <p:spPr>
          <a:xfrm rot="20601037">
            <a:off x="1827008" y="3253334"/>
            <a:ext cx="8073333" cy="70788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template</a:t>
            </a:r>
            <a:r>
              <a:rPr lang="de-DE" sz="4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 &amp; </a:t>
            </a:r>
            <a:r>
              <a:rPr lang="de-DE" sz="4000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dsl</a:t>
            </a:r>
            <a:endParaRPr lang="de-AT" sz="40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50F1E-AC36-D713-046C-267C14E7C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053D656-9B00-1ED7-A023-E60CC3AC5764}"/>
              </a:ext>
            </a:extLst>
          </p:cNvPr>
          <p:cNvGrpSpPr/>
          <p:nvPr/>
        </p:nvGrpSpPr>
        <p:grpSpPr>
          <a:xfrm>
            <a:off x="9125392" y="-60"/>
            <a:ext cx="3067251" cy="681041"/>
            <a:chOff x="6198872" y="3088477"/>
            <a:chExt cx="3067251" cy="681041"/>
          </a:xfrm>
        </p:grpSpPr>
        <p:sp>
          <p:nvSpPr>
            <p:cNvPr id="13" name="Textplatzhalter 14">
              <a:extLst>
                <a:ext uri="{FF2B5EF4-FFF2-40B4-BE49-F238E27FC236}">
                  <a16:creationId xmlns:a16="http://schemas.microsoft.com/office/drawing/2014/main" id="{092E4BB0-25A7-D2A9-A2A4-D8300AF293D0}"/>
                </a:ext>
              </a:extLst>
            </p:cNvPr>
            <p:cNvSpPr txBox="1">
              <a:spLocks/>
            </p:cNvSpPr>
            <p:nvPr/>
          </p:nvSpPr>
          <p:spPr>
            <a:xfrm>
              <a:off x="6198872" y="3088481"/>
              <a:ext cx="3067251" cy="68103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txBody>
            <a:bodyPr vert="horz" lIns="144000" tIns="251999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itchFamily="2" charset="2"/>
                <a:buNone/>
                <a:defRPr sz="1400" b="0" i="0" kern="1200" spc="30" baseline="0">
                  <a:solidFill>
                    <a:schemeClr val="bg1"/>
                  </a:solidFill>
                  <a:latin typeface="Editor Medium" pitchFamily="50" charset="0"/>
                  <a:ea typeface="Roboto Light" panose="02000000000000000000" pitchFamily="2" charset="0"/>
                  <a:cs typeface="+mn-cs"/>
                </a:defRPr>
              </a:lvl1pPr>
              <a:lvl2pPr marL="36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2pPr>
              <a:lvl3pPr marL="72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3pPr>
              <a:lvl4pPr marL="108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4pPr>
              <a:lvl5pPr marL="144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 sz="1600" dirty="0">
                <a:latin typeface="Arial Nova Light" panose="020B0304020202020204" pitchFamily="34" charset="0"/>
              </a:endParaRPr>
            </a:p>
          </p:txBody>
        </p:sp>
        <p:sp>
          <p:nvSpPr>
            <p:cNvPr id="14" name="Textplatzhalter 14">
              <a:extLst>
                <a:ext uri="{FF2B5EF4-FFF2-40B4-BE49-F238E27FC236}">
                  <a16:creationId xmlns:a16="http://schemas.microsoft.com/office/drawing/2014/main" id="{DD45407B-6B3C-CC04-AA4B-823DD24D74F4}"/>
                </a:ext>
              </a:extLst>
            </p:cNvPr>
            <p:cNvSpPr txBox="1">
              <a:spLocks/>
            </p:cNvSpPr>
            <p:nvPr/>
          </p:nvSpPr>
          <p:spPr>
            <a:xfrm>
              <a:off x="6965697" y="3088479"/>
              <a:ext cx="766800" cy="681037"/>
            </a:xfrm>
            <a:prstGeom prst="rect">
              <a:avLst/>
            </a:prstGeom>
            <a:solidFill>
              <a:srgbClr val="C59A1F"/>
            </a:solidFill>
            <a:ln>
              <a:noFill/>
            </a:ln>
          </p:spPr>
          <p:txBody>
            <a:bodyPr vert="horz" lIns="144000" tIns="251999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itchFamily="2" charset="2"/>
                <a:buNone/>
                <a:defRPr sz="1400" b="0" i="0" kern="1200" spc="30" baseline="0">
                  <a:solidFill>
                    <a:schemeClr val="bg1"/>
                  </a:solidFill>
                  <a:latin typeface="Editor Medium" pitchFamily="50" charset="0"/>
                  <a:ea typeface="Roboto Light" panose="02000000000000000000" pitchFamily="2" charset="0"/>
                  <a:cs typeface="+mn-cs"/>
                </a:defRPr>
              </a:lvl1pPr>
              <a:lvl2pPr marL="36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2pPr>
              <a:lvl3pPr marL="72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3pPr>
              <a:lvl4pPr marL="108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4pPr>
              <a:lvl5pPr marL="144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AT" sz="1600" dirty="0">
                <a:latin typeface="Arial Nova Light" panose="020B0304020202020204" pitchFamily="34" charset="0"/>
              </a:endParaRPr>
            </a:p>
          </p:txBody>
        </p:sp>
        <p:sp>
          <p:nvSpPr>
            <p:cNvPr id="15" name="Textplatzhalter 14">
              <a:extLst>
                <a:ext uri="{FF2B5EF4-FFF2-40B4-BE49-F238E27FC236}">
                  <a16:creationId xmlns:a16="http://schemas.microsoft.com/office/drawing/2014/main" id="{0FC62534-B459-2EE1-A89E-D7446768D99C}"/>
                </a:ext>
              </a:extLst>
            </p:cNvPr>
            <p:cNvSpPr txBox="1">
              <a:spLocks/>
            </p:cNvSpPr>
            <p:nvPr/>
          </p:nvSpPr>
          <p:spPr>
            <a:xfrm>
              <a:off x="7732497" y="3088477"/>
              <a:ext cx="766800" cy="6810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lIns="144000" tIns="251999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itchFamily="2" charset="2"/>
                <a:buNone/>
                <a:defRPr sz="1400" b="0" i="0" kern="1200" spc="30" baseline="0">
                  <a:solidFill>
                    <a:schemeClr val="bg1"/>
                  </a:solidFill>
                  <a:latin typeface="Editor Medium" pitchFamily="50" charset="0"/>
                  <a:ea typeface="Roboto Light" panose="02000000000000000000" pitchFamily="2" charset="0"/>
                  <a:cs typeface="+mn-cs"/>
                </a:defRPr>
              </a:lvl1pPr>
              <a:lvl2pPr marL="36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2pPr>
              <a:lvl3pPr marL="72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3pPr>
              <a:lvl4pPr marL="108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4pPr>
              <a:lvl5pPr marL="144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 sz="1600" dirty="0">
                <a:latin typeface="Arial Nova Light" panose="020B0304020202020204" pitchFamily="34" charset="0"/>
              </a:endParaRPr>
            </a:p>
          </p:txBody>
        </p:sp>
        <p:sp>
          <p:nvSpPr>
            <p:cNvPr id="16" name="Textplatzhalter 14">
              <a:extLst>
                <a:ext uri="{FF2B5EF4-FFF2-40B4-BE49-F238E27FC236}">
                  <a16:creationId xmlns:a16="http://schemas.microsoft.com/office/drawing/2014/main" id="{BAFE923D-56CA-A122-0358-9CE0B234E5AF}"/>
                </a:ext>
              </a:extLst>
            </p:cNvPr>
            <p:cNvSpPr txBox="1">
              <a:spLocks/>
            </p:cNvSpPr>
            <p:nvPr/>
          </p:nvSpPr>
          <p:spPr>
            <a:xfrm>
              <a:off x="6198872" y="3088480"/>
              <a:ext cx="766800" cy="6810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lIns="144000" tIns="251999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Wingdings" pitchFamily="2" charset="2"/>
                <a:buNone/>
                <a:defRPr sz="1400" b="0" i="0" kern="1200" spc="30" baseline="0">
                  <a:solidFill>
                    <a:schemeClr val="bg1"/>
                  </a:solidFill>
                  <a:latin typeface="Arial Nova Light" panose="020F0502020204030204" pitchFamily="34" charset="0"/>
                  <a:ea typeface="Roboto Light" panose="02000000000000000000" pitchFamily="2" charset="0"/>
                  <a:cs typeface="+mn-cs"/>
                </a:defRPr>
              </a:lvl1pPr>
              <a:lvl2pPr marL="36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Arial Nova Light" panose="020F0502020204030204" pitchFamily="34" charset="0"/>
                  <a:ea typeface="Roboto Light" panose="02000000000000000000" pitchFamily="2" charset="0"/>
                  <a:cs typeface="+mn-cs"/>
                </a:defRPr>
              </a:lvl2pPr>
              <a:lvl3pPr marL="72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Arial Nova Light" panose="020F0502020204030204" pitchFamily="34" charset="0"/>
                  <a:ea typeface="Roboto Light" panose="02000000000000000000" pitchFamily="2" charset="0"/>
                  <a:cs typeface="+mn-cs"/>
                </a:defRPr>
              </a:lvl3pPr>
              <a:lvl4pPr marL="108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Arial Nova Light" panose="020F0502020204030204" pitchFamily="34" charset="0"/>
                  <a:ea typeface="Roboto Light" panose="02000000000000000000" pitchFamily="2" charset="0"/>
                  <a:cs typeface="+mn-cs"/>
                </a:defRPr>
              </a:lvl4pPr>
              <a:lvl5pPr marL="1440000" indent="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Arial Nova Light" panose="020F0502020204030204" pitchFamily="34" charset="0"/>
                  <a:ea typeface="Roboto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 sz="1600" dirty="0"/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1A7CA20C-9746-B5A6-6C08-4B3DF8DEA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35852"/>
          </a:xfrm>
        </p:spPr>
        <p:txBody>
          <a:bodyPr/>
          <a:lstStyle/>
          <a:p>
            <a:r>
              <a:rPr lang="en-US" dirty="0"/>
              <a:t>Game Modeling - Benchmarks</a:t>
            </a:r>
            <a:endParaRPr lang="de-AT" sz="3400" dirty="0"/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953981AE-C273-ADAB-1BD1-F6675EB53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6BC5FD3-06F7-01AB-CE13-1BAA73B67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C204E52-50F2-30B2-17B7-0DBCFC78599C}"/>
              </a:ext>
            </a:extLst>
          </p:cNvPr>
          <p:cNvSpPr txBox="1"/>
          <p:nvPr/>
        </p:nvSpPr>
        <p:spPr>
          <a:xfrm>
            <a:off x="9512354" y="405417"/>
            <a:ext cx="77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[iFM25]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5E52002-BB8B-821E-C42C-09052C04EAE5}"/>
              </a:ext>
            </a:extLst>
          </p:cNvPr>
          <p:cNvSpPr txBox="1"/>
          <p:nvPr/>
        </p:nvSpPr>
        <p:spPr>
          <a:xfrm>
            <a:off x="11332736" y="-15348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[CCS23]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8B9C569-9CF6-27D3-1004-A9E1A0232546}"/>
              </a:ext>
            </a:extLst>
          </p:cNvPr>
          <p:cNvSpPr txBox="1"/>
          <p:nvPr/>
        </p:nvSpPr>
        <p:spPr>
          <a:xfrm>
            <a:off x="11353925" y="403424"/>
            <a:ext cx="92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[LPAR24]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5788A26-4880-2210-32F9-E02805FCACA7}"/>
              </a:ext>
            </a:extLst>
          </p:cNvPr>
          <p:cNvSpPr txBox="1"/>
          <p:nvPr/>
        </p:nvSpPr>
        <p:spPr>
          <a:xfrm>
            <a:off x="11373078" y="186629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973BB02-33E8-31F5-4B22-B63B827FAD50}"/>
              </a:ext>
            </a:extLst>
          </p:cNvPr>
          <p:cNvSpPr txBox="1"/>
          <p:nvPr/>
        </p:nvSpPr>
        <p:spPr>
          <a:xfrm>
            <a:off x="10216061" y="400827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C00000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[OOPSLA25]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EAEC4F0-8421-C85C-7EB5-FFC5ED8C89B4}"/>
              </a:ext>
            </a:extLst>
          </p:cNvPr>
          <p:cNvSpPr txBox="1"/>
          <p:nvPr/>
        </p:nvSpPr>
        <p:spPr>
          <a:xfrm>
            <a:off x="7444091" y="139892"/>
            <a:ext cx="617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600" dirty="0">
                <a:solidFill>
                  <a:schemeClr val="bg1"/>
                </a:solidFill>
                <a:latin typeface="Arial Nova Light" panose="020B0304020202020204" pitchFamily="34" charset="0"/>
              </a:rPr>
              <a:t>Game Modeling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6A3F6E4-1482-99E1-2798-D9200F30BF40}"/>
              </a:ext>
            </a:extLst>
          </p:cNvPr>
          <p:cNvSpPr txBox="1"/>
          <p:nvPr/>
        </p:nvSpPr>
        <p:spPr>
          <a:xfrm>
            <a:off x="9666796" y="4598572"/>
            <a:ext cx="19844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Arial Nova Light" panose="020B0304020202020204" pitchFamily="34" charset="0"/>
                <a:ea typeface="Roboto Light" panose="02000000000000000000" pitchFamily="2" charset="0"/>
              </a:rPr>
              <a:t>Strategies, Counterexamples, Weakest Preconditions in [OOPSLA25]</a:t>
            </a:r>
            <a:endParaRPr lang="de-AT" sz="1800" dirty="0">
              <a:solidFill>
                <a:schemeClr val="tx1"/>
              </a:solidFill>
              <a:latin typeface="Arial Nova Light" panose="020B03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AFC4A28-26E6-7C56-DAD2-DB34CC9B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87" y="1532475"/>
            <a:ext cx="660082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E8FE6-BFC4-7D44-DC33-3FB280A28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>
            <a:extLst>
              <a:ext uri="{FF2B5EF4-FFF2-40B4-BE49-F238E27FC236}">
                <a16:creationId xmlns:a16="http://schemas.microsoft.com/office/drawing/2014/main" id="{4CE2475F-1DEE-AB1D-2C93-D74B5807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E7C258C-6C6B-3404-DCF1-54FE6B75B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96B274-5410-C452-DBB9-E4B116013DFE}"/>
              </a:ext>
            </a:extLst>
          </p:cNvPr>
          <p:cNvSpPr txBox="1"/>
          <p:nvPr/>
        </p:nvSpPr>
        <p:spPr>
          <a:xfrm>
            <a:off x="11332736" y="-15348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[CCS23]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21CDC80-856E-C320-BF0B-4A37E351F0F9}"/>
              </a:ext>
            </a:extLst>
          </p:cNvPr>
          <p:cNvSpPr txBox="1">
            <a:spLocks/>
          </p:cNvSpPr>
          <p:nvPr/>
        </p:nvSpPr>
        <p:spPr>
          <a:xfrm>
            <a:off x="5253910" y="0"/>
            <a:ext cx="6938089" cy="1428499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8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  <a:defRPr sz="2800" b="0" i="0" kern="1200" spc="30" baseline="0">
                <a:solidFill>
                  <a:schemeClr val="bg1"/>
                </a:solidFill>
                <a:latin typeface="Arial Nova Light" panose="020F0502020204030204" pitchFamily="34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 Nova Light" panose="020F0502020204030204" pitchFamily="34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 Nova Light" panose="020F0502020204030204" pitchFamily="34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 Nova Light" panose="020F0502020204030204" pitchFamily="34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 Nova Light" panose="020F0502020204030204" pitchFamily="34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Ivana Bocevska</a:t>
            </a:r>
          </a:p>
          <a:p>
            <a:r>
              <a:rPr lang="de-DE" sz="2000" dirty="0"/>
              <a:t>ivana.bocevska@tuwien.ac.at</a:t>
            </a:r>
          </a:p>
        </p:txBody>
      </p:sp>
      <p:sp>
        <p:nvSpPr>
          <p:cNvPr id="18" name="Titel 8">
            <a:extLst>
              <a:ext uri="{FF2B5EF4-FFF2-40B4-BE49-F238E27FC236}">
                <a16:creationId xmlns:a16="http://schemas.microsoft.com/office/drawing/2014/main" id="{F1132133-0675-D5B9-1281-2D3EB6DD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473861"/>
            <a:ext cx="10515600" cy="602794"/>
          </a:xfrm>
        </p:spPr>
        <p:txBody>
          <a:bodyPr/>
          <a:lstStyle/>
          <a:p>
            <a:r>
              <a:rPr lang="en-US" sz="3600" dirty="0"/>
              <a:t>Questions?</a:t>
            </a:r>
            <a:endParaRPr lang="de-AT" sz="3400" dirty="0"/>
          </a:p>
        </p:txBody>
      </p:sp>
      <p:pic>
        <p:nvPicPr>
          <p:cNvPr id="35" name="Grafik 34" descr="Ein Bild, das Text, Screenshot, Schrift, Logo enthält.&#10;&#10;KI-generierte Inhalte können fehlerhaft sein.">
            <a:extLst>
              <a:ext uri="{FF2B5EF4-FFF2-40B4-BE49-F238E27FC236}">
                <a16:creationId xmlns:a16="http://schemas.microsoft.com/office/drawing/2014/main" id="{B5BEC33F-CFC4-2C2A-5254-859ACF1D6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04" y="2362862"/>
            <a:ext cx="6273123" cy="2855002"/>
          </a:xfrm>
          <a:prstGeom prst="rect">
            <a:avLst/>
          </a:prstGeom>
        </p:spPr>
      </p:pic>
      <p:graphicFrame>
        <p:nvGraphicFramePr>
          <p:cNvPr id="37" name="Tabelle 36">
            <a:extLst>
              <a:ext uri="{FF2B5EF4-FFF2-40B4-BE49-F238E27FC236}">
                <a16:creationId xmlns:a16="http://schemas.microsoft.com/office/drawing/2014/main" id="{C92148F9-8A77-A469-F003-6D18A6E91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907214"/>
              </p:ext>
            </p:extLst>
          </p:nvPr>
        </p:nvGraphicFramePr>
        <p:xfrm>
          <a:off x="6719288" y="1902360"/>
          <a:ext cx="4882692" cy="3815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0661">
                  <a:extLst>
                    <a:ext uri="{9D8B030D-6E8A-4147-A177-3AD203B41FA5}">
                      <a16:colId xmlns:a16="http://schemas.microsoft.com/office/drawing/2014/main" val="593078295"/>
                    </a:ext>
                  </a:extLst>
                </a:gridCol>
                <a:gridCol w="3742031">
                  <a:extLst>
                    <a:ext uri="{9D8B030D-6E8A-4147-A177-3AD203B41FA5}">
                      <a16:colId xmlns:a16="http://schemas.microsoft.com/office/drawing/2014/main" val="25169720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DE" sz="1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Related</a:t>
                      </a:r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Papers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621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[iFM25]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Game Modeling of Blockchain Protocols, S. Rain, A. Petković Komel, M. Rawson, L. Kovács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367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[OOPSLA25]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Divide and Conquer: a Compositional Approach to Game-Theoretic Security, I. Bocevska, A. Petković Komel, L. Kovács, S. Rain, M. Rawson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831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[LPAR24]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Scaling </a:t>
                      </a:r>
                      <a:r>
                        <a:rPr lang="en-US" sz="1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CheckMate</a:t>
                      </a:r>
                      <a:r>
                        <a:rPr lang="en-US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for Game-Theoretic Security, S. Rain, LS. Brugger, A. Petković Komel, L. Kovács, M. Rawson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96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[CCS23]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CheckMate</a:t>
                      </a:r>
                      <a:r>
                        <a:rPr lang="en-US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: Automated Game-Theoretic Security Reasoning, LS. Brugger, L. Kovács, A. Petković Komel, S. Rain, M. Rawson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39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[CSF23]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Towards a Game-Theoretic Security Analysis of Off-Chain Protocols, </a:t>
                      </a:r>
                    </a:p>
                    <a:p>
                      <a:r>
                        <a:rPr lang="en-US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S. Rain, G. </a:t>
                      </a:r>
                      <a:r>
                        <a:rPr lang="en-US" sz="14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Avarikioti</a:t>
                      </a:r>
                      <a:r>
                        <a:rPr lang="en-US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L. Kovács, M. Maffei</a:t>
                      </a:r>
                      <a:endParaRPr lang="de-AT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196459"/>
                  </a:ext>
                </a:extLst>
              </a:tr>
            </a:tbl>
          </a:graphicData>
        </a:graphic>
      </p:graphicFrame>
      <p:sp>
        <p:nvSpPr>
          <p:cNvPr id="41" name="Textfeld 40">
            <a:extLst>
              <a:ext uri="{FF2B5EF4-FFF2-40B4-BE49-F238E27FC236}">
                <a16:creationId xmlns:a16="http://schemas.microsoft.com/office/drawing/2014/main" id="{B026EA7A-159D-9627-64AD-85B9CDBDB244}"/>
              </a:ext>
            </a:extLst>
          </p:cNvPr>
          <p:cNvSpPr txBox="1"/>
          <p:nvPr/>
        </p:nvSpPr>
        <p:spPr>
          <a:xfrm>
            <a:off x="3089473" y="2382818"/>
            <a:ext cx="2671157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CheckMate</a:t>
            </a:r>
            <a:r>
              <a:rPr lang="de-AT" b="1" dirty="0">
                <a:solidFill>
                  <a:schemeClr val="bg1"/>
                </a:solidFill>
                <a:latin typeface="Arial Nova Light" panose="020B0304020202020204" pitchFamily="34" charset="0"/>
              </a:rPr>
              <a:t> 2.0</a:t>
            </a:r>
          </a:p>
        </p:txBody>
      </p:sp>
      <p:pic>
        <p:nvPicPr>
          <p:cNvPr id="43" name="Grafik 42" descr="Ein Bild, das Grafiken, Schrift, Screenshot, Muster enthält.&#10;&#10;KI-generierte Inhalte können fehlerhaft sein.">
            <a:extLst>
              <a:ext uri="{FF2B5EF4-FFF2-40B4-BE49-F238E27FC236}">
                <a16:creationId xmlns:a16="http://schemas.microsoft.com/office/drawing/2014/main" id="{B5B212CE-0A2B-E04E-E54D-E921BB41A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1573" y="0"/>
            <a:ext cx="1434119" cy="14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8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09DDB-ED32-46BF-7893-370095A5E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BBD90E03-9380-0462-B1BD-27A2E428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itel 8">
            <a:extLst>
              <a:ext uri="{FF2B5EF4-FFF2-40B4-BE49-F238E27FC236}">
                <a16:creationId xmlns:a16="http://schemas.microsoft.com/office/drawing/2014/main" id="{65647DD1-7C7B-7D4F-E0F5-5D36E118A055}"/>
              </a:ext>
            </a:extLst>
          </p:cNvPr>
          <p:cNvSpPr txBox="1">
            <a:spLocks/>
          </p:cNvSpPr>
          <p:nvPr/>
        </p:nvSpPr>
        <p:spPr>
          <a:xfrm>
            <a:off x="708301" y="606914"/>
            <a:ext cx="10515600" cy="56932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Arial Nova Light" panose="020B0304020202020204" pitchFamily="34" charset="0"/>
              </a:rPr>
              <a:t>Aspects of Security</a:t>
            </a:r>
            <a:endParaRPr lang="de-AT" sz="3400" dirty="0">
              <a:latin typeface="Arial Nova Light" panose="020B0304020202020204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766EBC6-DCD2-2EE0-8C85-287C5A19A974}"/>
              </a:ext>
            </a:extLst>
          </p:cNvPr>
          <p:cNvSpPr txBox="1"/>
          <p:nvPr/>
        </p:nvSpPr>
        <p:spPr>
          <a:xfrm>
            <a:off x="4132053" y="2086870"/>
            <a:ext cx="391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Arial Nova Light" panose="020B0304020202020204" pitchFamily="34" charset="0"/>
              </a:rPr>
              <a:t>Can a </a:t>
            </a:r>
            <a:r>
              <a:rPr lang="de-AT" sz="1600" dirty="0" err="1">
                <a:latin typeface="Arial Nova Light" panose="020B0304020202020204" pitchFamily="34" charset="0"/>
              </a:rPr>
              <a:t>malicious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person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steal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my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password</a:t>
            </a:r>
            <a:r>
              <a:rPr lang="de-AT" sz="1600" dirty="0">
                <a:latin typeface="Arial Nova Light" panose="020B0304020202020204" pitchFamily="34" charset="0"/>
              </a:rPr>
              <a:t>?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336CFC27-4E75-5ADC-249C-C288A22BF2A9}"/>
              </a:ext>
            </a:extLst>
          </p:cNvPr>
          <p:cNvSpPr txBox="1"/>
          <p:nvPr/>
        </p:nvSpPr>
        <p:spPr>
          <a:xfrm>
            <a:off x="4132054" y="5384401"/>
            <a:ext cx="3927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Cryptographic</a:t>
            </a:r>
            <a:r>
              <a:rPr lang="de-A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 Security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252B6F1-AF0C-A9F8-878C-1B26894C6240}"/>
              </a:ext>
            </a:extLst>
          </p:cNvPr>
          <p:cNvSpPr txBox="1"/>
          <p:nvPr/>
        </p:nvSpPr>
        <p:spPr>
          <a:xfrm>
            <a:off x="8059948" y="2086870"/>
            <a:ext cx="3756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Arial Nova Light" panose="020B0304020202020204" pitchFamily="34" charset="0"/>
              </a:rPr>
              <a:t>Do I </a:t>
            </a:r>
            <a:r>
              <a:rPr lang="de-AT" sz="1600" dirty="0" err="1">
                <a:latin typeface="Arial Nova Light" panose="020B0304020202020204" pitchFamily="34" charset="0"/>
              </a:rPr>
              <a:t>want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to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share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my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password</a:t>
            </a:r>
            <a:r>
              <a:rPr lang="de-AT" sz="1600" dirty="0">
                <a:latin typeface="Arial Nova Light" panose="020B0304020202020204" pitchFamily="34" charset="0"/>
              </a:rPr>
              <a:t>?</a:t>
            </a:r>
          </a:p>
          <a:p>
            <a:pPr algn="ctr"/>
            <a:endParaRPr lang="de-AT" sz="1600" dirty="0">
              <a:latin typeface="Arial Nova Light" panose="020B0304020202020204" pitchFamily="34" charset="0"/>
            </a:endParaRPr>
          </a:p>
        </p:txBody>
      </p:sp>
      <p:pic>
        <p:nvPicPr>
          <p:cNvPr id="53" name="Grafik 52" descr="Frau in gestreiftem T-Shirt">
            <a:extLst>
              <a:ext uri="{FF2B5EF4-FFF2-40B4-BE49-F238E27FC236}">
                <a16:creationId xmlns:a16="http://schemas.microsoft.com/office/drawing/2014/main" id="{08B6C6C5-BE09-D748-EBF8-7E70E3CBA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6559" y="3404623"/>
            <a:ext cx="876795" cy="927415"/>
          </a:xfrm>
          <a:prstGeom prst="rect">
            <a:avLst/>
          </a:prstGeom>
        </p:spPr>
      </p:pic>
      <p:pic>
        <p:nvPicPr>
          <p:cNvPr id="59" name="Grafik 58" descr="Frau in gestreiftem T-Shirt">
            <a:extLst>
              <a:ext uri="{FF2B5EF4-FFF2-40B4-BE49-F238E27FC236}">
                <a16:creationId xmlns:a16="http://schemas.microsoft.com/office/drawing/2014/main" id="{FE3B85CC-655E-AF1C-887F-A2962D762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0531" y="3441231"/>
            <a:ext cx="876795" cy="863700"/>
          </a:xfrm>
          <a:prstGeom prst="rect">
            <a:avLst/>
          </a:prstGeom>
        </p:spPr>
      </p:pic>
      <p:pic>
        <p:nvPicPr>
          <p:cNvPr id="40" name="Grafik 39" descr="Schlüssel Silhouette">
            <a:extLst>
              <a:ext uri="{FF2B5EF4-FFF2-40B4-BE49-F238E27FC236}">
                <a16:creationId xmlns:a16="http://schemas.microsoft.com/office/drawing/2014/main" id="{EE8F3C61-DC6D-4439-B866-89BF0AAB3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9415" y="4211534"/>
            <a:ext cx="541891" cy="555675"/>
          </a:xfrm>
          <a:prstGeom prst="rect">
            <a:avLst/>
          </a:prstGeom>
        </p:spPr>
      </p:pic>
      <p:pic>
        <p:nvPicPr>
          <p:cNvPr id="41" name="Grafik 40" descr="Sperren Silhouette">
            <a:extLst>
              <a:ext uri="{FF2B5EF4-FFF2-40B4-BE49-F238E27FC236}">
                <a16:creationId xmlns:a16="http://schemas.microsoft.com/office/drawing/2014/main" id="{42369FFF-38C1-2491-282B-30918EEAF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04643" y="3336021"/>
            <a:ext cx="687937" cy="759064"/>
          </a:xfrm>
          <a:prstGeom prst="rect">
            <a:avLst/>
          </a:prstGeom>
        </p:spPr>
      </p:pic>
      <p:pic>
        <p:nvPicPr>
          <p:cNvPr id="44" name="Grafik 43" descr="Frau mit langem Haar">
            <a:extLst>
              <a:ext uri="{FF2B5EF4-FFF2-40B4-BE49-F238E27FC236}">
                <a16:creationId xmlns:a16="http://schemas.microsoft.com/office/drawing/2014/main" id="{4E826093-FBF0-A409-38B1-C957057643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88324" y="2955107"/>
            <a:ext cx="683486" cy="778745"/>
          </a:xfrm>
          <a:prstGeom prst="rect">
            <a:avLst/>
          </a:prstGeom>
        </p:spPr>
      </p:pic>
      <p:pic>
        <p:nvPicPr>
          <p:cNvPr id="45" name="Grafik 44" descr="Ein lächelndes Gesicht">
            <a:extLst>
              <a:ext uri="{FF2B5EF4-FFF2-40B4-BE49-F238E27FC236}">
                <a16:creationId xmlns:a16="http://schemas.microsoft.com/office/drawing/2014/main" id="{A5450691-3BFA-1886-E94E-3EF33C14AD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03295" y="3202861"/>
            <a:ext cx="229786" cy="242994"/>
          </a:xfrm>
          <a:prstGeom prst="rect">
            <a:avLst/>
          </a:prstGeom>
        </p:spPr>
      </p:pic>
      <p:pic>
        <p:nvPicPr>
          <p:cNvPr id="48" name="Grafik 47" descr="Mann im Kapuzenpullover">
            <a:extLst>
              <a:ext uri="{FF2B5EF4-FFF2-40B4-BE49-F238E27FC236}">
                <a16:creationId xmlns:a16="http://schemas.microsoft.com/office/drawing/2014/main" id="{35556B84-7E70-B1A8-7AB3-0800FD0213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0634623" y="3436194"/>
            <a:ext cx="932027" cy="906177"/>
          </a:xfrm>
          <a:prstGeom prst="rect">
            <a:avLst/>
          </a:prstGeom>
        </p:spPr>
      </p:pic>
      <p:pic>
        <p:nvPicPr>
          <p:cNvPr id="49" name="Grafik 48" descr="Ältere Frau mit Haarknoten">
            <a:extLst>
              <a:ext uri="{FF2B5EF4-FFF2-40B4-BE49-F238E27FC236}">
                <a16:creationId xmlns:a16="http://schemas.microsoft.com/office/drawing/2014/main" id="{F804FF47-FA53-D284-84CE-09CF7553D1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10805215" y="2959998"/>
            <a:ext cx="538504" cy="608837"/>
          </a:xfrm>
          <a:prstGeom prst="rect">
            <a:avLst/>
          </a:prstGeom>
        </p:spPr>
      </p:pic>
      <p:pic>
        <p:nvPicPr>
          <p:cNvPr id="51" name="Grafik 50" descr="Schlüssel mit einfarbiger Füllung">
            <a:extLst>
              <a:ext uri="{FF2B5EF4-FFF2-40B4-BE49-F238E27FC236}">
                <a16:creationId xmlns:a16="http://schemas.microsoft.com/office/drawing/2014/main" id="{44491EB9-07C9-D591-1196-A105BF1461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15693" y="4191561"/>
            <a:ext cx="541891" cy="555675"/>
          </a:xfrm>
          <a:prstGeom prst="rect">
            <a:avLst/>
          </a:prstGeom>
        </p:spPr>
      </p:pic>
      <p:pic>
        <p:nvPicPr>
          <p:cNvPr id="54" name="Grafik 53" descr="Schlüssel mit einfarbiger Füllung">
            <a:extLst>
              <a:ext uri="{FF2B5EF4-FFF2-40B4-BE49-F238E27FC236}">
                <a16:creationId xmlns:a16="http://schemas.microsoft.com/office/drawing/2014/main" id="{FA13AE82-8C78-94F9-7FFD-70DC542297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854768" y="3474528"/>
            <a:ext cx="541891" cy="555675"/>
          </a:xfrm>
          <a:prstGeom prst="rect">
            <a:avLst/>
          </a:prstGeom>
        </p:spPr>
      </p:pic>
      <p:pic>
        <p:nvPicPr>
          <p:cNvPr id="56" name="Grafik 55" descr="Ein glückliches Gesicht">
            <a:extLst>
              <a:ext uri="{FF2B5EF4-FFF2-40B4-BE49-F238E27FC236}">
                <a16:creationId xmlns:a16="http://schemas.microsoft.com/office/drawing/2014/main" id="{09983128-9CDE-2058-D517-AFC37ADA414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flipH="1">
            <a:off x="10875603" y="3267786"/>
            <a:ext cx="220925" cy="233624"/>
          </a:xfrm>
          <a:prstGeom prst="rect">
            <a:avLst/>
          </a:prstGeom>
        </p:spPr>
      </p:pic>
      <p:pic>
        <p:nvPicPr>
          <p:cNvPr id="58" name="Grafik 57" descr="Frau in gestreiftem T-Shirt">
            <a:extLst>
              <a:ext uri="{FF2B5EF4-FFF2-40B4-BE49-F238E27FC236}">
                <a16:creationId xmlns:a16="http://schemas.microsoft.com/office/drawing/2014/main" id="{B6DBA5AE-6AD1-75A2-40A6-AE4DC1771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5599" y="3490688"/>
            <a:ext cx="843038" cy="851895"/>
          </a:xfrm>
          <a:prstGeom prst="rect">
            <a:avLst/>
          </a:prstGeom>
        </p:spPr>
      </p:pic>
      <p:pic>
        <p:nvPicPr>
          <p:cNvPr id="3" name="Grafik 2" descr="Schlüssel Silhouette">
            <a:extLst>
              <a:ext uri="{FF2B5EF4-FFF2-40B4-BE49-F238E27FC236}">
                <a16:creationId xmlns:a16="http://schemas.microsoft.com/office/drawing/2014/main" id="{1AB61E5E-3C49-458D-F00E-E1A53DF95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13467" y="4212158"/>
            <a:ext cx="521028" cy="548080"/>
          </a:xfrm>
          <a:prstGeom prst="rect">
            <a:avLst/>
          </a:prstGeom>
        </p:spPr>
      </p:pic>
      <p:pic>
        <p:nvPicPr>
          <p:cNvPr id="7" name="Grafik 6" descr="Sperren Silhouette">
            <a:extLst>
              <a:ext uri="{FF2B5EF4-FFF2-40B4-BE49-F238E27FC236}">
                <a16:creationId xmlns:a16="http://schemas.microsoft.com/office/drawing/2014/main" id="{C98D803A-A559-84BB-CE68-FA31D89A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6050" y="3400817"/>
            <a:ext cx="661451" cy="748690"/>
          </a:xfrm>
          <a:prstGeom prst="rect">
            <a:avLst/>
          </a:prstGeom>
        </p:spPr>
      </p:pic>
      <p:pic>
        <p:nvPicPr>
          <p:cNvPr id="13" name="Grafik 12" descr="Entsperren Silhouette">
            <a:extLst>
              <a:ext uri="{FF2B5EF4-FFF2-40B4-BE49-F238E27FC236}">
                <a16:creationId xmlns:a16="http://schemas.microsoft.com/office/drawing/2014/main" id="{DF38296F-AFE2-FF1A-8E8E-9504E2127A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795109" y="3433332"/>
            <a:ext cx="637257" cy="677807"/>
          </a:xfrm>
          <a:prstGeom prst="rect">
            <a:avLst/>
          </a:prstGeom>
        </p:spPr>
      </p:pic>
      <p:pic>
        <p:nvPicPr>
          <p:cNvPr id="18" name="Grafik 17" descr="Frau mit langem Haar">
            <a:extLst>
              <a:ext uri="{FF2B5EF4-FFF2-40B4-BE49-F238E27FC236}">
                <a16:creationId xmlns:a16="http://schemas.microsoft.com/office/drawing/2014/main" id="{F5D6E481-8267-0775-8C31-BEA4BB77AA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02273" y="3021675"/>
            <a:ext cx="657171" cy="768102"/>
          </a:xfrm>
          <a:prstGeom prst="rect">
            <a:avLst/>
          </a:prstGeom>
        </p:spPr>
      </p:pic>
      <p:pic>
        <p:nvPicPr>
          <p:cNvPr id="22" name="Grafik 21" descr="Ein lächelndes Gesicht">
            <a:extLst>
              <a:ext uri="{FF2B5EF4-FFF2-40B4-BE49-F238E27FC236}">
                <a16:creationId xmlns:a16="http://schemas.microsoft.com/office/drawing/2014/main" id="{9AF3B283-222E-1996-9863-5AE429EEA8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05118" y="3282485"/>
            <a:ext cx="220939" cy="239673"/>
          </a:xfrm>
          <a:prstGeom prst="rect">
            <a:avLst/>
          </a:prstGeom>
        </p:spPr>
      </p:pic>
      <p:pic>
        <p:nvPicPr>
          <p:cNvPr id="27" name="Grafik 26" descr="Ein überraschtes Gesicht">
            <a:extLst>
              <a:ext uri="{FF2B5EF4-FFF2-40B4-BE49-F238E27FC236}">
                <a16:creationId xmlns:a16="http://schemas.microsoft.com/office/drawing/2014/main" id="{6F440259-BFCB-8D31-6173-5C79EAC7A06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24263" y="3263925"/>
            <a:ext cx="212419" cy="265344"/>
          </a:xfrm>
          <a:prstGeom prst="rect">
            <a:avLst/>
          </a:prstGeom>
        </p:spPr>
      </p:pic>
      <p:pic>
        <p:nvPicPr>
          <p:cNvPr id="29" name="Grafik 28" descr="Mann im Kapuzenpullover">
            <a:extLst>
              <a:ext uri="{FF2B5EF4-FFF2-40B4-BE49-F238E27FC236}">
                <a16:creationId xmlns:a16="http://schemas.microsoft.com/office/drawing/2014/main" id="{4E6E02E3-196E-04A1-5B28-9204BD86A3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6670687" y="3597754"/>
            <a:ext cx="896143" cy="893792"/>
          </a:xfrm>
          <a:prstGeom prst="rect">
            <a:avLst/>
          </a:prstGeom>
        </p:spPr>
      </p:pic>
      <p:pic>
        <p:nvPicPr>
          <p:cNvPr id="31" name="Grafik 30" descr="Ältere Frau mit Haarknoten">
            <a:extLst>
              <a:ext uri="{FF2B5EF4-FFF2-40B4-BE49-F238E27FC236}">
                <a16:creationId xmlns:a16="http://schemas.microsoft.com/office/drawing/2014/main" id="{FFA78B0C-4A3D-6F63-4F33-01A148F9DF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6834710" y="3128066"/>
            <a:ext cx="517771" cy="600516"/>
          </a:xfrm>
          <a:prstGeom prst="rect">
            <a:avLst/>
          </a:prstGeom>
        </p:spPr>
      </p:pic>
      <p:pic>
        <p:nvPicPr>
          <p:cNvPr id="33" name="Grafik 32" descr="Gesicht mit dicken Augenbrauen">
            <a:extLst>
              <a:ext uri="{FF2B5EF4-FFF2-40B4-BE49-F238E27FC236}">
                <a16:creationId xmlns:a16="http://schemas.microsoft.com/office/drawing/2014/main" id="{05E74788-A723-9041-93AC-1E456CCDD35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flipH="1">
            <a:off x="6891061" y="3433333"/>
            <a:ext cx="238971" cy="223448"/>
          </a:xfrm>
          <a:prstGeom prst="rect">
            <a:avLst/>
          </a:prstGeom>
        </p:spPr>
      </p:pic>
      <p:pic>
        <p:nvPicPr>
          <p:cNvPr id="36" name="Grafik 35" descr="Schlüssel mit einfarbiger Füllung">
            <a:extLst>
              <a:ext uri="{FF2B5EF4-FFF2-40B4-BE49-F238E27FC236}">
                <a16:creationId xmlns:a16="http://schemas.microsoft.com/office/drawing/2014/main" id="{46983DD7-F9F2-15E0-7D9C-EDC647911E1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16200000">
            <a:off x="5846237" y="4108327"/>
            <a:ext cx="548080" cy="521028"/>
          </a:xfrm>
          <a:prstGeom prst="rect">
            <a:avLst/>
          </a:prstGeom>
        </p:spPr>
      </p:pic>
      <p:pic>
        <p:nvPicPr>
          <p:cNvPr id="63" name="Grafik 62" descr="Zusammendrücken Vergrößern mit einfarbiger Füllung">
            <a:extLst>
              <a:ext uri="{FF2B5EF4-FFF2-40B4-BE49-F238E27FC236}">
                <a16:creationId xmlns:a16="http://schemas.microsoft.com/office/drawing/2014/main" id="{76E81C17-5315-2F96-881C-648E451FDED4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30410"/>
          <a:stretch/>
        </p:blipFill>
        <p:spPr>
          <a:xfrm rot="21000381">
            <a:off x="5269812" y="4220465"/>
            <a:ext cx="362585" cy="548080"/>
          </a:xfrm>
          <a:prstGeom prst="rect">
            <a:avLst/>
          </a:prstGeom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20318C64-AE64-729E-0D73-AC27E624D54D}"/>
              </a:ext>
            </a:extLst>
          </p:cNvPr>
          <p:cNvSpPr txBox="1"/>
          <p:nvPr/>
        </p:nvSpPr>
        <p:spPr>
          <a:xfrm>
            <a:off x="8045568" y="5384401"/>
            <a:ext cx="3756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Game-</a:t>
            </a:r>
            <a:r>
              <a:rPr lang="de-AT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Theoretic</a:t>
            </a:r>
            <a:r>
              <a:rPr lang="de-A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 Security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16CD37F-26AC-9D2F-01FD-CA4EF4170793}"/>
              </a:ext>
            </a:extLst>
          </p:cNvPr>
          <p:cNvSpPr txBox="1"/>
          <p:nvPr/>
        </p:nvSpPr>
        <p:spPr>
          <a:xfrm>
            <a:off x="389745" y="5384401"/>
            <a:ext cx="374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Implementation Security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4890AD-C8F1-7A74-100A-FE0CD287CD6E}"/>
              </a:ext>
            </a:extLst>
          </p:cNvPr>
          <p:cNvSpPr txBox="1"/>
          <p:nvPr/>
        </p:nvSpPr>
        <p:spPr>
          <a:xfrm>
            <a:off x="4353629" y="1456810"/>
            <a:ext cx="34847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1600" dirty="0" err="1">
                <a:latin typeface="Arial Nova Light" panose="020B0304020202020204" pitchFamily="34" charset="0"/>
              </a:rPr>
              <a:t>cryptographic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concepts</a:t>
            </a:r>
            <a:endParaRPr lang="de-AT" sz="1600" dirty="0">
              <a:latin typeface="Arial Nova Light" panose="020B03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5DA98A-5D49-C614-47C3-C7490F1EFCDF}"/>
              </a:ext>
            </a:extLst>
          </p:cNvPr>
          <p:cNvSpPr txBox="1"/>
          <p:nvPr/>
        </p:nvSpPr>
        <p:spPr>
          <a:xfrm>
            <a:off x="434444" y="1456810"/>
            <a:ext cx="34847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1600" dirty="0" err="1">
                <a:latin typeface="Arial Nova Light" panose="020B0304020202020204" pitchFamily="34" charset="0"/>
              </a:rPr>
              <a:t>implementation</a:t>
            </a:r>
            <a:endParaRPr lang="de-AT" sz="1600" dirty="0">
              <a:latin typeface="Arial Nova Light" panose="020B03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3846AB-DFD6-8BBC-3E76-AF308639AC9C}"/>
              </a:ext>
            </a:extLst>
          </p:cNvPr>
          <p:cNvSpPr txBox="1"/>
          <p:nvPr/>
        </p:nvSpPr>
        <p:spPr>
          <a:xfrm>
            <a:off x="8272814" y="1456810"/>
            <a:ext cx="34847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ova Light" panose="020B0304020202020204" pitchFamily="34" charset="0"/>
              </a:rPr>
              <a:t>incentive structures</a:t>
            </a:r>
            <a:endParaRPr lang="de-AT" sz="1600" dirty="0">
              <a:latin typeface="Arial Nova Light" panose="020B03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3513D89-833C-DD23-7417-DCC1FEC9FE8B}"/>
              </a:ext>
            </a:extLst>
          </p:cNvPr>
          <p:cNvSpPr txBox="1"/>
          <p:nvPr/>
        </p:nvSpPr>
        <p:spPr>
          <a:xfrm>
            <a:off x="371268" y="2086870"/>
            <a:ext cx="3742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ova Light" panose="020B0304020202020204" pitchFamily="34" charset="0"/>
              </a:rPr>
              <a:t>What happens when I type</a:t>
            </a:r>
          </a:p>
          <a:p>
            <a:pPr algn="ctr"/>
            <a:r>
              <a:rPr lang="en-US" sz="1600" dirty="0">
                <a:latin typeface="Arial Nova Light" panose="020B0304020202020204" pitchFamily="34" charset="0"/>
              </a:rPr>
              <a:t> my password in?</a:t>
            </a:r>
            <a:endParaRPr lang="de-AT" sz="1600" dirty="0">
              <a:latin typeface="Arial Nova Light" panose="020B0304020202020204" pitchFamily="34" charset="0"/>
            </a:endParaRPr>
          </a:p>
        </p:txBody>
      </p:sp>
      <p:pic>
        <p:nvPicPr>
          <p:cNvPr id="16" name="Grafik 15" descr="Frau in gestreiftem T-Shirt">
            <a:extLst>
              <a:ext uri="{FF2B5EF4-FFF2-40B4-BE49-F238E27FC236}">
                <a16:creationId xmlns:a16="http://schemas.microsoft.com/office/drawing/2014/main" id="{E837B73E-557D-D939-4FB7-6FE453CB8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785" y="3596173"/>
            <a:ext cx="876795" cy="863700"/>
          </a:xfrm>
          <a:prstGeom prst="rect">
            <a:avLst/>
          </a:prstGeom>
        </p:spPr>
      </p:pic>
      <p:pic>
        <p:nvPicPr>
          <p:cNvPr id="17" name="Grafik 16" descr="Frau mit langem Haar">
            <a:extLst>
              <a:ext uri="{FF2B5EF4-FFF2-40B4-BE49-F238E27FC236}">
                <a16:creationId xmlns:a16="http://schemas.microsoft.com/office/drawing/2014/main" id="{8A3B5802-6A3D-4122-EB89-A7BB8CA059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6801" y="3107507"/>
            <a:ext cx="683486" cy="778745"/>
          </a:xfrm>
          <a:prstGeom prst="rect">
            <a:avLst/>
          </a:prstGeom>
        </p:spPr>
      </p:pic>
      <p:pic>
        <p:nvPicPr>
          <p:cNvPr id="19" name="Grafik 18" descr="Ein lächelndes Gesicht">
            <a:extLst>
              <a:ext uri="{FF2B5EF4-FFF2-40B4-BE49-F238E27FC236}">
                <a16:creationId xmlns:a16="http://schemas.microsoft.com/office/drawing/2014/main" id="{5F32AC1B-FE80-F432-6F8D-229C3FE5C5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1772" y="3355261"/>
            <a:ext cx="229786" cy="242994"/>
          </a:xfrm>
          <a:prstGeom prst="rect">
            <a:avLst/>
          </a:prstGeom>
        </p:spPr>
      </p:pic>
      <p:pic>
        <p:nvPicPr>
          <p:cNvPr id="35" name="Grafik 34" descr="Sperren Silhouette">
            <a:extLst>
              <a:ext uri="{FF2B5EF4-FFF2-40B4-BE49-F238E27FC236}">
                <a16:creationId xmlns:a16="http://schemas.microsoft.com/office/drawing/2014/main" id="{E77D03EF-82F8-9795-68E3-1A49A1FC0B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2283964" y="3780781"/>
            <a:ext cx="661451" cy="748690"/>
          </a:xfrm>
          <a:prstGeom prst="rect">
            <a:avLst/>
          </a:prstGeom>
        </p:spPr>
      </p:pic>
      <p:pic>
        <p:nvPicPr>
          <p:cNvPr id="42" name="Grafik 41" descr="Entsperren Silhouette">
            <a:extLst>
              <a:ext uri="{FF2B5EF4-FFF2-40B4-BE49-F238E27FC236}">
                <a16:creationId xmlns:a16="http://schemas.microsoft.com/office/drawing/2014/main" id="{8967A1AF-4578-C27C-39E0-4D47DAF76A0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2291405" y="3813185"/>
            <a:ext cx="637257" cy="677807"/>
          </a:xfrm>
          <a:prstGeom prst="rect">
            <a:avLst/>
          </a:prstGeom>
        </p:spPr>
      </p:pic>
      <p:pic>
        <p:nvPicPr>
          <p:cNvPr id="43" name="Grafik 42" descr="Schlüssel mit einfarbiger Füllung">
            <a:extLst>
              <a:ext uri="{FF2B5EF4-FFF2-40B4-BE49-F238E27FC236}">
                <a16:creationId xmlns:a16="http://schemas.microsoft.com/office/drawing/2014/main" id="{7D4DC57A-1A43-8C32-9877-87E2FA4A7D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743537" y="3898114"/>
            <a:ext cx="548080" cy="521028"/>
          </a:xfrm>
          <a:prstGeom prst="rect">
            <a:avLst/>
          </a:prstGeom>
        </p:spPr>
      </p:pic>
      <p:pic>
        <p:nvPicPr>
          <p:cNvPr id="47" name="Grafik 46" descr="Monitor Silhouette">
            <a:extLst>
              <a:ext uri="{FF2B5EF4-FFF2-40B4-BE49-F238E27FC236}">
                <a16:creationId xmlns:a16="http://schemas.microsoft.com/office/drawing/2014/main" id="{E3E5E04A-FD72-6633-EFFA-3212F30AC61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366638" y="3267786"/>
            <a:ext cx="2009677" cy="2009677"/>
          </a:xfrm>
          <a:prstGeom prst="rect">
            <a:avLst/>
          </a:prstGeom>
        </p:spPr>
      </p:pic>
      <p:pic>
        <p:nvPicPr>
          <p:cNvPr id="55" name="Grafik 54" descr="Cloud Silhouette">
            <a:extLst>
              <a:ext uri="{FF2B5EF4-FFF2-40B4-BE49-F238E27FC236}">
                <a16:creationId xmlns:a16="http://schemas.microsoft.com/office/drawing/2014/main" id="{DC7C5071-3C3B-CA6C-3894-219CCF05E82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750955" y="2303385"/>
            <a:ext cx="1225884" cy="1225884"/>
          </a:xfrm>
          <a:prstGeom prst="rect">
            <a:avLst/>
          </a:prstGeom>
        </p:spPr>
      </p:pic>
      <p:pic>
        <p:nvPicPr>
          <p:cNvPr id="57" name="Grafik 56" descr="Schlüssel mit einfarbiger Füllung">
            <a:extLst>
              <a:ext uri="{FF2B5EF4-FFF2-40B4-BE49-F238E27FC236}">
                <a16:creationId xmlns:a16="http://schemas.microsoft.com/office/drawing/2014/main" id="{83A0A729-AE62-7847-3238-F291E9DAA2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079355" y="2711773"/>
            <a:ext cx="541891" cy="555675"/>
          </a:xfrm>
          <a:prstGeom prst="rect">
            <a:avLst/>
          </a:prstGeom>
        </p:spPr>
      </p:pic>
      <p:pic>
        <p:nvPicPr>
          <p:cNvPr id="65" name="Grafik 64" descr="Pfeil mit einer Linie: Kurve im Uhrzeigersinn Silhouette">
            <a:extLst>
              <a:ext uri="{FF2B5EF4-FFF2-40B4-BE49-F238E27FC236}">
                <a16:creationId xmlns:a16="http://schemas.microsoft.com/office/drawing/2014/main" id="{A73B6704-694A-37BB-473F-26BAB2F2C62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 rot="5400000">
            <a:off x="1987104" y="2803861"/>
            <a:ext cx="800186" cy="800186"/>
          </a:xfrm>
          <a:prstGeom prst="rect">
            <a:avLst/>
          </a:prstGeom>
        </p:spPr>
      </p:pic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064A65D4-0AEF-1AC4-B2CF-8DDF7078C4D5}"/>
              </a:ext>
            </a:extLst>
          </p:cNvPr>
          <p:cNvCxnSpPr>
            <a:cxnSpLocks/>
          </p:cNvCxnSpPr>
          <p:nvPr/>
        </p:nvCxnSpPr>
        <p:spPr>
          <a:xfrm>
            <a:off x="4132053" y="2025043"/>
            <a:ext cx="0" cy="340029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771E23F7-E445-4013-55CA-7C91EA3B0EE6}"/>
              </a:ext>
            </a:extLst>
          </p:cNvPr>
          <p:cNvCxnSpPr>
            <a:cxnSpLocks/>
          </p:cNvCxnSpPr>
          <p:nvPr/>
        </p:nvCxnSpPr>
        <p:spPr>
          <a:xfrm>
            <a:off x="8045567" y="2025043"/>
            <a:ext cx="0" cy="340029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oliennummernplatzhalter 69">
            <a:extLst>
              <a:ext uri="{FF2B5EF4-FFF2-40B4-BE49-F238E27FC236}">
                <a16:creationId xmlns:a16="http://schemas.microsoft.com/office/drawing/2014/main" id="{BEF6D728-3F34-FCFC-CD95-B5AEFEC6D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28" name="Grafik 27" descr="Schlüssel Silhouette">
            <a:extLst>
              <a:ext uri="{FF2B5EF4-FFF2-40B4-BE49-F238E27FC236}">
                <a16:creationId xmlns:a16="http://schemas.microsoft.com/office/drawing/2014/main" id="{3F9E72CE-0205-96D6-79AB-F34D480D8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620" y="4359748"/>
            <a:ext cx="541891" cy="555675"/>
          </a:xfrm>
          <a:prstGeom prst="rect">
            <a:avLst/>
          </a:prstGeom>
        </p:spPr>
      </p:pic>
      <p:pic>
        <p:nvPicPr>
          <p:cNvPr id="32" name="Grafik 31" descr="Ein verwirrtes Gesicht">
            <a:extLst>
              <a:ext uri="{FF2B5EF4-FFF2-40B4-BE49-F238E27FC236}">
                <a16:creationId xmlns:a16="http://schemas.microsoft.com/office/drawing/2014/main" id="{BEA90933-77E0-79DF-11DB-6BDE6D51259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42518" y="3343314"/>
            <a:ext cx="216237" cy="2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64" grpId="0"/>
      <p:bldP spid="2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1A119-A523-2E3D-C3D4-1C6436B53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83457F65-BE54-13A4-F1A6-939E059DF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itel 8">
            <a:extLst>
              <a:ext uri="{FF2B5EF4-FFF2-40B4-BE49-F238E27FC236}">
                <a16:creationId xmlns:a16="http://schemas.microsoft.com/office/drawing/2014/main" id="{8DBB2C5D-696E-7ACC-B4E4-D74B20AC07DB}"/>
              </a:ext>
            </a:extLst>
          </p:cNvPr>
          <p:cNvSpPr txBox="1">
            <a:spLocks/>
          </p:cNvSpPr>
          <p:nvPr/>
        </p:nvSpPr>
        <p:spPr>
          <a:xfrm>
            <a:off x="708301" y="606914"/>
            <a:ext cx="10515600" cy="56932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Arial Nova Light" panose="020B0304020202020204" pitchFamily="34" charset="0"/>
              </a:rPr>
              <a:t>Aspects of Security</a:t>
            </a:r>
            <a:endParaRPr lang="de-AT" sz="3400" dirty="0">
              <a:latin typeface="Arial Nova Light" panose="020B030402020202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6BD090E-454C-BFCE-8826-3DFFE81FA655}"/>
              </a:ext>
            </a:extLst>
          </p:cNvPr>
          <p:cNvSpPr txBox="1"/>
          <p:nvPr/>
        </p:nvSpPr>
        <p:spPr>
          <a:xfrm>
            <a:off x="8059948" y="2086870"/>
            <a:ext cx="3756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Arial Nova Light" panose="020B0304020202020204" pitchFamily="34" charset="0"/>
              </a:rPr>
              <a:t>Do I </a:t>
            </a:r>
            <a:r>
              <a:rPr lang="de-AT" sz="1600" dirty="0" err="1">
                <a:latin typeface="Arial Nova Light" panose="020B0304020202020204" pitchFamily="34" charset="0"/>
              </a:rPr>
              <a:t>want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to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share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my</a:t>
            </a:r>
            <a:r>
              <a:rPr lang="de-AT" sz="1600" dirty="0"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latin typeface="Arial Nova Light" panose="020B0304020202020204" pitchFamily="34" charset="0"/>
              </a:rPr>
              <a:t>password</a:t>
            </a:r>
            <a:r>
              <a:rPr lang="de-AT" sz="1600" dirty="0">
                <a:latin typeface="Arial Nova Light" panose="020B0304020202020204" pitchFamily="34" charset="0"/>
              </a:rPr>
              <a:t>?</a:t>
            </a:r>
          </a:p>
          <a:p>
            <a:pPr algn="ctr"/>
            <a:endParaRPr lang="de-AT" sz="1600" dirty="0">
              <a:latin typeface="Arial Nova Light" panose="020B0304020202020204" pitchFamily="34" charset="0"/>
            </a:endParaRPr>
          </a:p>
        </p:txBody>
      </p:sp>
      <p:pic>
        <p:nvPicPr>
          <p:cNvPr id="53" name="Grafik 52" descr="Frau in gestreiftem T-Shirt">
            <a:extLst>
              <a:ext uri="{FF2B5EF4-FFF2-40B4-BE49-F238E27FC236}">
                <a16:creationId xmlns:a16="http://schemas.microsoft.com/office/drawing/2014/main" id="{9C0C3DEC-5C14-0A1B-8316-3A6CF735B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6559" y="3404623"/>
            <a:ext cx="876795" cy="927415"/>
          </a:xfrm>
          <a:prstGeom prst="rect">
            <a:avLst/>
          </a:prstGeom>
        </p:spPr>
      </p:pic>
      <p:pic>
        <p:nvPicPr>
          <p:cNvPr id="59" name="Grafik 58" descr="Frau in gestreiftem T-Shirt">
            <a:extLst>
              <a:ext uri="{FF2B5EF4-FFF2-40B4-BE49-F238E27FC236}">
                <a16:creationId xmlns:a16="http://schemas.microsoft.com/office/drawing/2014/main" id="{CA2BDEEE-958F-E759-4293-242A986AC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0531" y="3441231"/>
            <a:ext cx="876795" cy="863700"/>
          </a:xfrm>
          <a:prstGeom prst="rect">
            <a:avLst/>
          </a:prstGeom>
        </p:spPr>
      </p:pic>
      <p:pic>
        <p:nvPicPr>
          <p:cNvPr id="40" name="Grafik 39" descr="Schlüssel Silhouette">
            <a:extLst>
              <a:ext uri="{FF2B5EF4-FFF2-40B4-BE49-F238E27FC236}">
                <a16:creationId xmlns:a16="http://schemas.microsoft.com/office/drawing/2014/main" id="{FAB5AD77-BED2-D81E-FCE1-50BDBF362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59415" y="4211534"/>
            <a:ext cx="541891" cy="555675"/>
          </a:xfrm>
          <a:prstGeom prst="rect">
            <a:avLst/>
          </a:prstGeom>
        </p:spPr>
      </p:pic>
      <p:pic>
        <p:nvPicPr>
          <p:cNvPr id="41" name="Grafik 40" descr="Sperren Silhouette">
            <a:extLst>
              <a:ext uri="{FF2B5EF4-FFF2-40B4-BE49-F238E27FC236}">
                <a16:creationId xmlns:a16="http://schemas.microsoft.com/office/drawing/2014/main" id="{FD262F7B-8755-F704-987A-2BC1976F12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04643" y="3336021"/>
            <a:ext cx="687937" cy="759064"/>
          </a:xfrm>
          <a:prstGeom prst="rect">
            <a:avLst/>
          </a:prstGeom>
        </p:spPr>
      </p:pic>
      <p:pic>
        <p:nvPicPr>
          <p:cNvPr id="44" name="Grafik 43" descr="Frau mit langem Haar">
            <a:extLst>
              <a:ext uri="{FF2B5EF4-FFF2-40B4-BE49-F238E27FC236}">
                <a16:creationId xmlns:a16="http://schemas.microsoft.com/office/drawing/2014/main" id="{5EDEA1DB-2646-0CAB-8B50-2A2266C340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88324" y="2955107"/>
            <a:ext cx="683486" cy="778745"/>
          </a:xfrm>
          <a:prstGeom prst="rect">
            <a:avLst/>
          </a:prstGeom>
        </p:spPr>
      </p:pic>
      <p:pic>
        <p:nvPicPr>
          <p:cNvPr id="45" name="Grafik 44" descr="Ein lächelndes Gesicht">
            <a:extLst>
              <a:ext uri="{FF2B5EF4-FFF2-40B4-BE49-F238E27FC236}">
                <a16:creationId xmlns:a16="http://schemas.microsoft.com/office/drawing/2014/main" id="{C26B5F95-BA1C-8DBB-A258-8DD4E4EB1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03295" y="3202861"/>
            <a:ext cx="229786" cy="242994"/>
          </a:xfrm>
          <a:prstGeom prst="rect">
            <a:avLst/>
          </a:prstGeom>
        </p:spPr>
      </p:pic>
      <p:pic>
        <p:nvPicPr>
          <p:cNvPr id="48" name="Grafik 47" descr="Mann im Kapuzenpullover">
            <a:extLst>
              <a:ext uri="{FF2B5EF4-FFF2-40B4-BE49-F238E27FC236}">
                <a16:creationId xmlns:a16="http://schemas.microsoft.com/office/drawing/2014/main" id="{D09EA517-5F6D-00C8-3986-6A1DF43BF6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10634623" y="3436194"/>
            <a:ext cx="932027" cy="906177"/>
          </a:xfrm>
          <a:prstGeom prst="rect">
            <a:avLst/>
          </a:prstGeom>
        </p:spPr>
      </p:pic>
      <p:pic>
        <p:nvPicPr>
          <p:cNvPr id="49" name="Grafik 48" descr="Ältere Frau mit Haarknoten">
            <a:extLst>
              <a:ext uri="{FF2B5EF4-FFF2-40B4-BE49-F238E27FC236}">
                <a16:creationId xmlns:a16="http://schemas.microsoft.com/office/drawing/2014/main" id="{F47E75DA-E34F-7A22-0D16-1175540081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10805215" y="2959998"/>
            <a:ext cx="538504" cy="608837"/>
          </a:xfrm>
          <a:prstGeom prst="rect">
            <a:avLst/>
          </a:prstGeom>
        </p:spPr>
      </p:pic>
      <p:pic>
        <p:nvPicPr>
          <p:cNvPr id="51" name="Grafik 50" descr="Schlüssel mit einfarbiger Füllung">
            <a:extLst>
              <a:ext uri="{FF2B5EF4-FFF2-40B4-BE49-F238E27FC236}">
                <a16:creationId xmlns:a16="http://schemas.microsoft.com/office/drawing/2014/main" id="{6EF83AF2-91D0-2A26-56CE-32E06B01B2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15693" y="4191561"/>
            <a:ext cx="541891" cy="555675"/>
          </a:xfrm>
          <a:prstGeom prst="rect">
            <a:avLst/>
          </a:prstGeom>
        </p:spPr>
      </p:pic>
      <p:pic>
        <p:nvPicPr>
          <p:cNvPr id="54" name="Grafik 53" descr="Schlüssel mit einfarbiger Füllung">
            <a:extLst>
              <a:ext uri="{FF2B5EF4-FFF2-40B4-BE49-F238E27FC236}">
                <a16:creationId xmlns:a16="http://schemas.microsoft.com/office/drawing/2014/main" id="{D4081F12-0E5A-899D-E3A7-B669A6D806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854768" y="3474528"/>
            <a:ext cx="541891" cy="555675"/>
          </a:xfrm>
          <a:prstGeom prst="rect">
            <a:avLst/>
          </a:prstGeom>
        </p:spPr>
      </p:pic>
      <p:pic>
        <p:nvPicPr>
          <p:cNvPr id="56" name="Grafik 55" descr="Ein glückliches Gesicht">
            <a:extLst>
              <a:ext uri="{FF2B5EF4-FFF2-40B4-BE49-F238E27FC236}">
                <a16:creationId xmlns:a16="http://schemas.microsoft.com/office/drawing/2014/main" id="{C990FD7B-7F55-447D-824B-3D6133CD1B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10875603" y="3267786"/>
            <a:ext cx="220925" cy="233624"/>
          </a:xfrm>
          <a:prstGeom prst="rect">
            <a:avLst/>
          </a:prstGeom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99CAE1A6-21E2-7781-F9C8-1AAF7802FFCA}"/>
              </a:ext>
            </a:extLst>
          </p:cNvPr>
          <p:cNvSpPr txBox="1"/>
          <p:nvPr/>
        </p:nvSpPr>
        <p:spPr>
          <a:xfrm>
            <a:off x="8045568" y="5384401"/>
            <a:ext cx="3756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Game-</a:t>
            </a:r>
            <a:r>
              <a:rPr lang="de-AT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Theoretic</a:t>
            </a:r>
            <a:r>
              <a:rPr lang="de-A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</a:rPr>
              <a:t> Security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AD0F03E-0C65-A19B-8FB1-4B5AB1432E64}"/>
              </a:ext>
            </a:extLst>
          </p:cNvPr>
          <p:cNvSpPr txBox="1"/>
          <p:nvPr/>
        </p:nvSpPr>
        <p:spPr>
          <a:xfrm>
            <a:off x="8272814" y="1456810"/>
            <a:ext cx="34847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Nova Light" panose="020B0304020202020204" pitchFamily="34" charset="0"/>
              </a:rPr>
              <a:t>incentive structures</a:t>
            </a:r>
            <a:endParaRPr lang="de-AT" sz="1600" dirty="0">
              <a:latin typeface="Arial Nova Light" panose="020B0304020202020204" pitchFamily="34" charset="0"/>
            </a:endParaRPr>
          </a:p>
        </p:txBody>
      </p: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4B186788-F867-15DB-6B78-DD337CCDC04B}"/>
              </a:ext>
            </a:extLst>
          </p:cNvPr>
          <p:cNvCxnSpPr>
            <a:cxnSpLocks/>
          </p:cNvCxnSpPr>
          <p:nvPr/>
        </p:nvCxnSpPr>
        <p:spPr>
          <a:xfrm>
            <a:off x="8045567" y="2025043"/>
            <a:ext cx="0" cy="340029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oliennummernplatzhalter 69">
            <a:extLst>
              <a:ext uri="{FF2B5EF4-FFF2-40B4-BE49-F238E27FC236}">
                <a16:creationId xmlns:a16="http://schemas.microsoft.com/office/drawing/2014/main" id="{4EF1B05D-DF18-2E16-BF14-ED1E54474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75" name="Grafik 74" descr="Frau in gestreiftem T-Shirt">
            <a:extLst>
              <a:ext uri="{FF2B5EF4-FFF2-40B4-BE49-F238E27FC236}">
                <a16:creationId xmlns:a16="http://schemas.microsoft.com/office/drawing/2014/main" id="{EA8FA21B-8113-05BC-7235-6011840994F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495599" y="3490688"/>
            <a:ext cx="843038" cy="851895"/>
          </a:xfrm>
          <a:prstGeom prst="rect">
            <a:avLst/>
          </a:prstGeom>
        </p:spPr>
      </p:pic>
      <p:pic>
        <p:nvPicPr>
          <p:cNvPr id="76" name="Grafik 75" descr="Schlüssel Silhouette">
            <a:extLst>
              <a:ext uri="{FF2B5EF4-FFF2-40B4-BE49-F238E27FC236}">
                <a16:creationId xmlns:a16="http://schemas.microsoft.com/office/drawing/2014/main" id="{371EEA67-7951-8DEC-6D4E-5AD19DFD7D9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113467" y="4212158"/>
            <a:ext cx="521028" cy="548080"/>
          </a:xfrm>
          <a:prstGeom prst="rect">
            <a:avLst/>
          </a:prstGeom>
        </p:spPr>
      </p:pic>
      <p:pic>
        <p:nvPicPr>
          <p:cNvPr id="77" name="Grafik 76" descr="Entsperren Silhouette">
            <a:extLst>
              <a:ext uri="{FF2B5EF4-FFF2-40B4-BE49-F238E27FC236}">
                <a16:creationId xmlns:a16="http://schemas.microsoft.com/office/drawing/2014/main" id="{3780C2D1-C531-5B04-F268-61EB1AA7EC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795109" y="3433332"/>
            <a:ext cx="637257" cy="677807"/>
          </a:xfrm>
          <a:prstGeom prst="rect">
            <a:avLst/>
          </a:prstGeom>
        </p:spPr>
      </p:pic>
      <p:pic>
        <p:nvPicPr>
          <p:cNvPr id="78" name="Grafik 77" descr="Frau mit langem Haar">
            <a:extLst>
              <a:ext uri="{FF2B5EF4-FFF2-40B4-BE49-F238E27FC236}">
                <a16:creationId xmlns:a16="http://schemas.microsoft.com/office/drawing/2014/main" id="{C9054ADA-B314-BB23-6E5C-04ECC349C8B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602273" y="3021675"/>
            <a:ext cx="657171" cy="768102"/>
          </a:xfrm>
          <a:prstGeom prst="rect">
            <a:avLst/>
          </a:prstGeom>
        </p:spPr>
      </p:pic>
      <p:pic>
        <p:nvPicPr>
          <p:cNvPr id="79" name="Grafik 78" descr="Ein überraschtes Gesicht">
            <a:extLst>
              <a:ext uri="{FF2B5EF4-FFF2-40B4-BE49-F238E27FC236}">
                <a16:creationId xmlns:a16="http://schemas.microsoft.com/office/drawing/2014/main" id="{ED2EDE54-9D66-D766-5FAE-476D29FB869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24263" y="3263925"/>
            <a:ext cx="212419" cy="265344"/>
          </a:xfrm>
          <a:prstGeom prst="rect">
            <a:avLst/>
          </a:prstGeom>
        </p:spPr>
      </p:pic>
      <p:pic>
        <p:nvPicPr>
          <p:cNvPr id="80" name="Grafik 79" descr="Mann im Kapuzenpullover">
            <a:extLst>
              <a:ext uri="{FF2B5EF4-FFF2-40B4-BE49-F238E27FC236}">
                <a16:creationId xmlns:a16="http://schemas.microsoft.com/office/drawing/2014/main" id="{D308BF8E-C75B-F23A-50C1-0AF4AEF11EF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flipH="1">
            <a:off x="6670687" y="3597754"/>
            <a:ext cx="896143" cy="893792"/>
          </a:xfrm>
          <a:prstGeom prst="rect">
            <a:avLst/>
          </a:prstGeom>
        </p:spPr>
      </p:pic>
      <p:pic>
        <p:nvPicPr>
          <p:cNvPr id="81" name="Grafik 80" descr="Ältere Frau mit Haarknoten">
            <a:extLst>
              <a:ext uri="{FF2B5EF4-FFF2-40B4-BE49-F238E27FC236}">
                <a16:creationId xmlns:a16="http://schemas.microsoft.com/office/drawing/2014/main" id="{0796783D-659F-A782-174D-D3CC53D29C0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 flipH="1">
            <a:off x="6834710" y="3128066"/>
            <a:ext cx="517771" cy="600516"/>
          </a:xfrm>
          <a:prstGeom prst="rect">
            <a:avLst/>
          </a:prstGeom>
        </p:spPr>
      </p:pic>
      <p:pic>
        <p:nvPicPr>
          <p:cNvPr id="82" name="Grafik 81" descr="Gesicht mit dicken Augenbrauen">
            <a:extLst>
              <a:ext uri="{FF2B5EF4-FFF2-40B4-BE49-F238E27FC236}">
                <a16:creationId xmlns:a16="http://schemas.microsoft.com/office/drawing/2014/main" id="{0D2A6D02-EB32-63CD-3C86-F613387401C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 flipH="1">
            <a:off x="6891061" y="3433333"/>
            <a:ext cx="238971" cy="223448"/>
          </a:xfrm>
          <a:prstGeom prst="rect">
            <a:avLst/>
          </a:prstGeom>
        </p:spPr>
      </p:pic>
      <p:pic>
        <p:nvPicPr>
          <p:cNvPr id="83" name="Grafik 82" descr="Schlüssel mit einfarbiger Füllung">
            <a:extLst>
              <a:ext uri="{FF2B5EF4-FFF2-40B4-BE49-F238E27FC236}">
                <a16:creationId xmlns:a16="http://schemas.microsoft.com/office/drawing/2014/main" id="{9EDBBBB2-1C83-4EE0-7F30-C1A601D79E0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16200000">
            <a:off x="5846237" y="4108327"/>
            <a:ext cx="548080" cy="521028"/>
          </a:xfrm>
          <a:prstGeom prst="rect">
            <a:avLst/>
          </a:prstGeom>
        </p:spPr>
      </p:pic>
      <p:pic>
        <p:nvPicPr>
          <p:cNvPr id="84" name="Grafik 83" descr="Zusammendrücken Vergrößern mit einfarbiger Füllung">
            <a:extLst>
              <a:ext uri="{FF2B5EF4-FFF2-40B4-BE49-F238E27FC236}">
                <a16:creationId xmlns:a16="http://schemas.microsoft.com/office/drawing/2014/main" id="{16A9A234-D945-CE78-624D-206B40EAB371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rcRect l="30410"/>
          <a:stretch/>
        </p:blipFill>
        <p:spPr>
          <a:xfrm rot="21000381">
            <a:off x="5269812" y="4220465"/>
            <a:ext cx="362585" cy="548080"/>
          </a:xfrm>
          <a:prstGeom prst="rect">
            <a:avLst/>
          </a:prstGeom>
        </p:spPr>
      </p:pic>
      <p:sp>
        <p:nvSpPr>
          <p:cNvPr id="85" name="Textfeld 84">
            <a:extLst>
              <a:ext uri="{FF2B5EF4-FFF2-40B4-BE49-F238E27FC236}">
                <a16:creationId xmlns:a16="http://schemas.microsoft.com/office/drawing/2014/main" id="{A9E3B59E-740C-6333-8766-750EB4D8A034}"/>
              </a:ext>
            </a:extLst>
          </p:cNvPr>
          <p:cNvSpPr txBox="1"/>
          <p:nvPr/>
        </p:nvSpPr>
        <p:spPr>
          <a:xfrm>
            <a:off x="389745" y="5384401"/>
            <a:ext cx="374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latin typeface="Arial Nova Light" panose="020B0304020202020204" pitchFamily="34" charset="0"/>
              </a:rPr>
              <a:t>Implementation</a:t>
            </a:r>
            <a:r>
              <a:rPr lang="de-AT" sz="1600" b="1" dirty="0"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de-AT" sz="1600" dirty="0"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latin typeface="Arial Nova Light" panose="020B0304020202020204" pitchFamily="34" charset="0"/>
              </a:rPr>
              <a:t>Security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CB0375A5-DE85-9660-7C08-B0DE1E08B67D}"/>
              </a:ext>
            </a:extLst>
          </p:cNvPr>
          <p:cNvSpPr txBox="1"/>
          <p:nvPr/>
        </p:nvSpPr>
        <p:spPr>
          <a:xfrm>
            <a:off x="4353629" y="1456810"/>
            <a:ext cx="3484741" cy="33855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1600" dirty="0" err="1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cryptographic</a:t>
            </a:r>
            <a:r>
              <a:rPr lang="de-AT" sz="1600" dirty="0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concepts</a:t>
            </a:r>
            <a:endParaRPr lang="de-AT" sz="1600" dirty="0">
              <a:solidFill>
                <a:schemeClr val="tx1">
                  <a:alpha val="20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87" name="Grafik 86" descr="Frau in gestreiftem T-Shirt">
            <a:extLst>
              <a:ext uri="{FF2B5EF4-FFF2-40B4-BE49-F238E27FC236}">
                <a16:creationId xmlns:a16="http://schemas.microsoft.com/office/drawing/2014/main" id="{B40E2401-1FEA-2A7D-3828-F719B5CCD2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666" y="3593631"/>
            <a:ext cx="876795" cy="863700"/>
          </a:xfrm>
          <a:prstGeom prst="rect">
            <a:avLst/>
          </a:prstGeom>
        </p:spPr>
      </p:pic>
      <p:pic>
        <p:nvPicPr>
          <p:cNvPr id="88" name="Grafik 87" descr="Frau mit langem Haar">
            <a:extLst>
              <a:ext uri="{FF2B5EF4-FFF2-40B4-BE49-F238E27FC236}">
                <a16:creationId xmlns:a16="http://schemas.microsoft.com/office/drawing/2014/main" id="{79F64933-BE25-3AE9-43F2-2548BC08A78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6801" y="3107507"/>
            <a:ext cx="683486" cy="778745"/>
          </a:xfrm>
          <a:prstGeom prst="rect">
            <a:avLst/>
          </a:prstGeom>
        </p:spPr>
      </p:pic>
      <p:pic>
        <p:nvPicPr>
          <p:cNvPr id="89" name="Grafik 88" descr="Entsperren Silhouette">
            <a:extLst>
              <a:ext uri="{FF2B5EF4-FFF2-40B4-BE49-F238E27FC236}">
                <a16:creationId xmlns:a16="http://schemas.microsoft.com/office/drawing/2014/main" id="{83AD943A-9E1D-1599-FD87-685ADF2DEEA7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0000"/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 rot="5400000">
            <a:off x="2342688" y="3804132"/>
            <a:ext cx="637257" cy="677807"/>
          </a:xfrm>
          <a:prstGeom prst="rect">
            <a:avLst/>
          </a:prstGeom>
        </p:spPr>
      </p:pic>
      <p:pic>
        <p:nvPicPr>
          <p:cNvPr id="90" name="Grafik 89" descr="Schlüssel mit einfarbiger Füllung">
            <a:extLst>
              <a:ext uri="{FF2B5EF4-FFF2-40B4-BE49-F238E27FC236}">
                <a16:creationId xmlns:a16="http://schemas.microsoft.com/office/drawing/2014/main" id="{F7FB20A6-2551-27CF-EB12-123AFBA7D1B4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20000"/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43537" y="3889061"/>
            <a:ext cx="548080" cy="521028"/>
          </a:xfrm>
          <a:prstGeom prst="rect">
            <a:avLst/>
          </a:prstGeom>
        </p:spPr>
      </p:pic>
      <p:pic>
        <p:nvPicPr>
          <p:cNvPr id="91" name="Grafik 90" descr="Monitor Silhouette">
            <a:extLst>
              <a:ext uri="{FF2B5EF4-FFF2-40B4-BE49-F238E27FC236}">
                <a16:creationId xmlns:a16="http://schemas.microsoft.com/office/drawing/2014/main" id="{7CCD5621-4B4F-3792-E5F7-1C014F9B9BAA}"/>
              </a:ext>
            </a:extLst>
          </p:cNvPr>
          <p:cNvPicPr>
            <a:picLocks noChangeAspect="1"/>
          </p:cNvPicPr>
          <p:nvPr/>
        </p:nvPicPr>
        <p:blipFill>
          <a:blip r:embed="rId46">
            <a:alphaModFix amt="20000"/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366638" y="3267786"/>
            <a:ext cx="2009677" cy="2009677"/>
          </a:xfrm>
          <a:prstGeom prst="rect">
            <a:avLst/>
          </a:prstGeom>
        </p:spPr>
      </p:pic>
      <p:pic>
        <p:nvPicPr>
          <p:cNvPr id="92" name="Grafik 91" descr="Cloud Silhouette">
            <a:extLst>
              <a:ext uri="{FF2B5EF4-FFF2-40B4-BE49-F238E27FC236}">
                <a16:creationId xmlns:a16="http://schemas.microsoft.com/office/drawing/2014/main" id="{66163C8B-E433-7C8F-DD4C-43557AF5E65B}"/>
              </a:ext>
            </a:extLst>
          </p:cNvPr>
          <p:cNvPicPr>
            <a:picLocks noChangeAspect="1"/>
          </p:cNvPicPr>
          <p:nvPr/>
        </p:nvPicPr>
        <p:blipFill>
          <a:blip r:embed="rId48">
            <a:alphaModFix amt="20000"/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2750955" y="2303385"/>
            <a:ext cx="1225884" cy="1225884"/>
          </a:xfrm>
          <a:prstGeom prst="rect">
            <a:avLst/>
          </a:prstGeom>
        </p:spPr>
      </p:pic>
      <p:pic>
        <p:nvPicPr>
          <p:cNvPr id="93" name="Grafik 92" descr="Schlüssel mit einfarbiger Füllung">
            <a:extLst>
              <a:ext uri="{FF2B5EF4-FFF2-40B4-BE49-F238E27FC236}">
                <a16:creationId xmlns:a16="http://schemas.microsoft.com/office/drawing/2014/main" id="{D8B29C4E-16B2-E149-2545-4A5799E78B7B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20000"/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79355" y="2711773"/>
            <a:ext cx="541891" cy="555675"/>
          </a:xfrm>
          <a:prstGeom prst="rect">
            <a:avLst/>
          </a:prstGeom>
        </p:spPr>
      </p:pic>
      <p:pic>
        <p:nvPicPr>
          <p:cNvPr id="94" name="Grafik 93" descr="Pfeil mit einer Linie: Kurve im Uhrzeigersinn Silhouette">
            <a:extLst>
              <a:ext uri="{FF2B5EF4-FFF2-40B4-BE49-F238E27FC236}">
                <a16:creationId xmlns:a16="http://schemas.microsoft.com/office/drawing/2014/main" id="{D6C93F97-4E0B-2776-4378-1F198853B2B1}"/>
              </a:ext>
            </a:extLst>
          </p:cNvPr>
          <p:cNvPicPr>
            <a:picLocks noChangeAspect="1"/>
          </p:cNvPicPr>
          <p:nvPr/>
        </p:nvPicPr>
        <p:blipFill>
          <a:blip r:embed="rId50">
            <a:alphaModFix amt="20000"/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 rot="5400000">
            <a:off x="1987104" y="2803861"/>
            <a:ext cx="800186" cy="800186"/>
          </a:xfrm>
          <a:prstGeom prst="rect">
            <a:avLst/>
          </a:prstGeom>
        </p:spPr>
      </p:pic>
      <p:pic>
        <p:nvPicPr>
          <p:cNvPr id="95" name="Grafik 94" descr="Ein verwirrtes Gesicht">
            <a:extLst>
              <a:ext uri="{FF2B5EF4-FFF2-40B4-BE49-F238E27FC236}">
                <a16:creationId xmlns:a16="http://schemas.microsoft.com/office/drawing/2014/main" id="{82D505D3-FA4F-11DE-05ED-445AF639CE9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28607" y="3342856"/>
            <a:ext cx="216237" cy="270296"/>
          </a:xfrm>
          <a:prstGeom prst="rect">
            <a:avLst/>
          </a:prstGeom>
        </p:spPr>
      </p:pic>
      <p:pic>
        <p:nvPicPr>
          <p:cNvPr id="96" name="Grafik 95" descr="Schlüssel Silhouette">
            <a:extLst>
              <a:ext uri="{FF2B5EF4-FFF2-40B4-BE49-F238E27FC236}">
                <a16:creationId xmlns:a16="http://schemas.microsoft.com/office/drawing/2014/main" id="{B2767A96-DBED-E874-4D1A-B86F2B7BC8E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62620" y="4359748"/>
            <a:ext cx="541891" cy="555675"/>
          </a:xfrm>
          <a:prstGeom prst="rect">
            <a:avLst/>
          </a:prstGeom>
        </p:spPr>
      </p:pic>
      <p:sp>
        <p:nvSpPr>
          <p:cNvPr id="97" name="Textfeld 96">
            <a:extLst>
              <a:ext uri="{FF2B5EF4-FFF2-40B4-BE49-F238E27FC236}">
                <a16:creationId xmlns:a16="http://schemas.microsoft.com/office/drawing/2014/main" id="{9A406B7E-C854-EC20-84FF-D95C0CD5B654}"/>
              </a:ext>
            </a:extLst>
          </p:cNvPr>
          <p:cNvSpPr txBox="1"/>
          <p:nvPr/>
        </p:nvSpPr>
        <p:spPr>
          <a:xfrm>
            <a:off x="434444" y="1456810"/>
            <a:ext cx="3484741" cy="33855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tx1">
                <a:lumMod val="50000"/>
                <a:lumOff val="50000"/>
                <a:alpha val="2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AT" dirty="0" err="1"/>
              <a:t>implementation</a:t>
            </a:r>
            <a:endParaRPr lang="de-AT" dirty="0"/>
          </a:p>
        </p:txBody>
      </p: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C4651322-6326-205D-9A10-7E43A13E3841}"/>
              </a:ext>
            </a:extLst>
          </p:cNvPr>
          <p:cNvCxnSpPr>
            <a:cxnSpLocks/>
          </p:cNvCxnSpPr>
          <p:nvPr/>
        </p:nvCxnSpPr>
        <p:spPr>
          <a:xfrm>
            <a:off x="4132053" y="2025043"/>
            <a:ext cx="0" cy="340029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8F1D94F8-CEA0-B3D1-85A6-C182545AA3B8}"/>
              </a:ext>
            </a:extLst>
          </p:cNvPr>
          <p:cNvSpPr txBox="1"/>
          <p:nvPr/>
        </p:nvSpPr>
        <p:spPr>
          <a:xfrm>
            <a:off x="4132053" y="2086870"/>
            <a:ext cx="391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Can a </a:t>
            </a:r>
            <a:r>
              <a:rPr lang="de-AT" sz="1600" dirty="0" err="1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malicious</a:t>
            </a:r>
            <a:r>
              <a:rPr lang="de-AT" sz="1600" dirty="0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person</a:t>
            </a:r>
            <a:r>
              <a:rPr lang="de-AT" sz="1600" dirty="0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steal</a:t>
            </a:r>
            <a:r>
              <a:rPr lang="de-AT" sz="1600" dirty="0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my</a:t>
            </a:r>
            <a:r>
              <a:rPr lang="de-AT" sz="1600" dirty="0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de-AT" sz="1600" dirty="0" err="1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password</a:t>
            </a:r>
            <a:r>
              <a:rPr lang="de-AT" sz="1600" dirty="0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?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3494C629-AE8D-618B-E7F5-B75D18050674}"/>
              </a:ext>
            </a:extLst>
          </p:cNvPr>
          <p:cNvSpPr txBox="1"/>
          <p:nvPr/>
        </p:nvSpPr>
        <p:spPr>
          <a:xfrm>
            <a:off x="4132054" y="5384401"/>
            <a:ext cx="3927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err="1"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latin typeface="Arial Nova Light" panose="020B0304020202020204" pitchFamily="34" charset="0"/>
              </a:rPr>
              <a:t>Cryptographic</a:t>
            </a:r>
            <a:r>
              <a:rPr lang="de-AT" sz="1600" b="1" dirty="0"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latin typeface="Arial Nova Light" panose="020B0304020202020204" pitchFamily="34" charset="0"/>
              </a:rPr>
              <a:t> Security</a:t>
            </a: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60B8C693-FDE4-57A7-134F-A7BC62979FDE}"/>
              </a:ext>
            </a:extLst>
          </p:cNvPr>
          <p:cNvSpPr txBox="1"/>
          <p:nvPr/>
        </p:nvSpPr>
        <p:spPr>
          <a:xfrm>
            <a:off x="371268" y="2086870"/>
            <a:ext cx="3742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What happens when I type</a:t>
            </a:r>
          </a:p>
          <a:p>
            <a:pPr algn="ctr"/>
            <a:r>
              <a:rPr lang="en-US" sz="1600" dirty="0">
                <a:solidFill>
                  <a:schemeClr val="tx1">
                    <a:alpha val="20000"/>
                  </a:schemeClr>
                </a:solidFill>
                <a:latin typeface="Arial Nova Light" panose="020B0304020202020204" pitchFamily="34" charset="0"/>
              </a:rPr>
              <a:t> my password in?</a:t>
            </a:r>
            <a:endParaRPr lang="de-AT" sz="1600" dirty="0">
              <a:solidFill>
                <a:schemeClr val="tx1">
                  <a:alpha val="2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2EA847B9-29FF-E169-63EE-4C933E1FCD09}"/>
              </a:ext>
            </a:extLst>
          </p:cNvPr>
          <p:cNvSpPr/>
          <p:nvPr/>
        </p:nvSpPr>
        <p:spPr>
          <a:xfrm>
            <a:off x="8209153" y="2057696"/>
            <a:ext cx="3484741" cy="32524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4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D2DFA-6764-18B5-318C-CCA0CB514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E691ADF-4A6E-8DFF-1DC9-0CD47124D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el 8">
            <a:extLst>
              <a:ext uri="{FF2B5EF4-FFF2-40B4-BE49-F238E27FC236}">
                <a16:creationId xmlns:a16="http://schemas.microsoft.com/office/drawing/2014/main" id="{6DAAA96D-D6B9-0D44-9F75-C2A05AE1B1AB}"/>
              </a:ext>
            </a:extLst>
          </p:cNvPr>
          <p:cNvSpPr txBox="1">
            <a:spLocks/>
          </p:cNvSpPr>
          <p:nvPr/>
        </p:nvSpPr>
        <p:spPr>
          <a:xfrm>
            <a:off x="3688563" y="1224472"/>
            <a:ext cx="10515600" cy="33490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Arial Nova Light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C00000"/>
                </a:solidFill>
              </a:rPr>
              <a:t>Automated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Game-Theoretic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59A1F"/>
                </a:solidFill>
              </a:rPr>
              <a:t>Security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59A1F"/>
                </a:solidFill>
              </a:rPr>
              <a:t>Analysis </a:t>
            </a:r>
            <a:r>
              <a:rPr lang="en-US" sz="2000" dirty="0">
                <a:solidFill>
                  <a:srgbClr val="339966"/>
                </a:solidFill>
              </a:rPr>
              <a:t>of Blockchain Protocols</a:t>
            </a:r>
            <a:endParaRPr lang="de-AT" sz="2000" dirty="0">
              <a:solidFill>
                <a:srgbClr val="339966"/>
              </a:solidFill>
            </a:endParaRPr>
          </a:p>
        </p:txBody>
      </p:sp>
      <p:sp>
        <p:nvSpPr>
          <p:cNvPr id="24" name="Titel 8">
            <a:extLst>
              <a:ext uri="{FF2B5EF4-FFF2-40B4-BE49-F238E27FC236}">
                <a16:creationId xmlns:a16="http://schemas.microsoft.com/office/drawing/2014/main" id="{CC101855-279A-F5AE-2F43-6E77D7A8462B}"/>
              </a:ext>
            </a:extLst>
          </p:cNvPr>
          <p:cNvSpPr txBox="1">
            <a:spLocks/>
          </p:cNvSpPr>
          <p:nvPr/>
        </p:nvSpPr>
        <p:spPr>
          <a:xfrm>
            <a:off x="3686587" y="1224444"/>
            <a:ext cx="10515600" cy="33490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Automated Game-Theoretic Security</a:t>
            </a:r>
            <a:r>
              <a:rPr kumimoji="0" lang="en-US" sz="2000" b="0" i="0" u="none" strike="noStrike" kern="1200" cap="none" spc="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Analysis</a:t>
            </a:r>
            <a:r>
              <a:rPr lang="en-US" sz="2000" dirty="0">
                <a:solidFill>
                  <a:srgbClr val="000000"/>
                </a:solidFill>
                <a:latin typeface="Arial Nova Light" panose="020B0304020202020204" pitchFamily="34" charset="0"/>
              </a:rPr>
              <a:t> of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Blockchain Protocols</a:t>
            </a:r>
            <a:endParaRPr kumimoji="0" lang="de-AT" sz="20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j-ea"/>
              <a:cs typeface="+mj-cs"/>
            </a:endParaRPr>
          </a:p>
        </p:txBody>
      </p:sp>
      <p:sp>
        <p:nvSpPr>
          <p:cNvPr id="25" name="Titel 8">
            <a:extLst>
              <a:ext uri="{FF2B5EF4-FFF2-40B4-BE49-F238E27FC236}">
                <a16:creationId xmlns:a16="http://schemas.microsoft.com/office/drawing/2014/main" id="{B9505DBB-3C27-A188-07B6-D2262AF7371C}"/>
              </a:ext>
            </a:extLst>
          </p:cNvPr>
          <p:cNvSpPr txBox="1">
            <a:spLocks/>
          </p:cNvSpPr>
          <p:nvPr/>
        </p:nvSpPr>
        <p:spPr>
          <a:xfrm>
            <a:off x="3683753" y="1226343"/>
            <a:ext cx="10515600" cy="33490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Automated 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628D8F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Game-Theoretic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Security</a:t>
            </a:r>
            <a:r>
              <a:rPr kumimoji="0" lang="en-US" sz="2000" b="0" i="0" u="none" strike="noStrike" kern="1200" cap="none" spc="50" normalizeH="0" noProof="0" dirty="0">
                <a:ln>
                  <a:noFill/>
                </a:ln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Analysis</a:t>
            </a:r>
            <a:r>
              <a:rPr lang="en-US" sz="2000" dirty="0">
                <a:latin typeface="Arial Nova Light" panose="020B0304020202020204" pitchFamily="34" charset="0"/>
              </a:rPr>
              <a:t> of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Blockchain Protocols</a:t>
            </a:r>
            <a:endParaRPr kumimoji="0" lang="de-AT" sz="2000" b="0" i="0" u="none" strike="noStrike" kern="1200" cap="none" spc="5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 Nova Light" panose="020B0304020202020204" pitchFamily="34" charset="0"/>
              <a:ea typeface="+mj-ea"/>
              <a:cs typeface="+mj-cs"/>
            </a:endParaRPr>
          </a:p>
        </p:txBody>
      </p:sp>
      <p:sp>
        <p:nvSpPr>
          <p:cNvPr id="26" name="Titel 8">
            <a:extLst>
              <a:ext uri="{FF2B5EF4-FFF2-40B4-BE49-F238E27FC236}">
                <a16:creationId xmlns:a16="http://schemas.microsoft.com/office/drawing/2014/main" id="{833EB1A1-1BF0-07B8-5089-C6F64120B3FE}"/>
              </a:ext>
            </a:extLst>
          </p:cNvPr>
          <p:cNvSpPr txBox="1">
            <a:spLocks/>
          </p:cNvSpPr>
          <p:nvPr/>
        </p:nvSpPr>
        <p:spPr>
          <a:xfrm>
            <a:off x="3688563" y="1223733"/>
            <a:ext cx="10515600" cy="33490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Automated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628D8F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Game-Theoretic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C59A1F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Security </a:t>
            </a:r>
            <a:r>
              <a:rPr lang="en-US" sz="2000" dirty="0">
                <a:solidFill>
                  <a:srgbClr val="C59A1F"/>
                </a:solidFill>
                <a:latin typeface="Arial Nova Light" panose="020B0304020202020204" pitchFamily="34" charset="0"/>
              </a:rPr>
              <a:t>Analysis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C59A1F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</a:t>
            </a:r>
            <a:r>
              <a:rPr lang="en-US" sz="2000" noProof="0" dirty="0">
                <a:solidFill>
                  <a:srgbClr val="339966"/>
                </a:solidFill>
                <a:latin typeface="Arial Nova Light" panose="020B0304020202020204" pitchFamily="34" charset="0"/>
              </a:rPr>
              <a:t>of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C59A1F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Blockchain Protocols</a:t>
            </a:r>
            <a:endParaRPr kumimoji="0" lang="de-AT" sz="2000" b="0" i="0" u="none" strike="noStrike" kern="1200" cap="none" spc="5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 Nova Light" panose="020B0304020202020204" pitchFamily="34" charset="0"/>
              <a:ea typeface="+mj-ea"/>
              <a:cs typeface="+mj-cs"/>
            </a:endParaRPr>
          </a:p>
        </p:txBody>
      </p:sp>
      <p:sp>
        <p:nvSpPr>
          <p:cNvPr id="11" name="Titel 8">
            <a:extLst>
              <a:ext uri="{FF2B5EF4-FFF2-40B4-BE49-F238E27FC236}">
                <a16:creationId xmlns:a16="http://schemas.microsoft.com/office/drawing/2014/main" id="{3526A95D-39F2-59E2-89F6-C4CA61AA84D0}"/>
              </a:ext>
            </a:extLst>
          </p:cNvPr>
          <p:cNvSpPr txBox="1">
            <a:spLocks/>
          </p:cNvSpPr>
          <p:nvPr/>
        </p:nvSpPr>
        <p:spPr>
          <a:xfrm>
            <a:off x="3687295" y="1223364"/>
            <a:ext cx="10515600" cy="33490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Automated Game-Theoretic Security </a:t>
            </a:r>
            <a:r>
              <a:rPr lang="en-US" sz="2000" dirty="0">
                <a:solidFill>
                  <a:srgbClr val="000000"/>
                </a:solidFill>
                <a:latin typeface="Arial Nova Light" panose="020B0304020202020204" pitchFamily="34" charset="0"/>
              </a:rPr>
              <a:t>Analysis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</a:t>
            </a:r>
            <a:r>
              <a:rPr lang="en-US" sz="2000" dirty="0">
                <a:solidFill>
                  <a:srgbClr val="339966"/>
                </a:solidFill>
                <a:latin typeface="Arial Nova Light" panose="020B0304020202020204" pitchFamily="34" charset="0"/>
              </a:rPr>
              <a:t>of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Blockchain Protocols</a:t>
            </a:r>
            <a:endParaRPr kumimoji="0" lang="de-AT" sz="2000" b="0" i="0" u="none" strike="noStrike" kern="1200" cap="none" spc="5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 Nova Light" panose="020B0304020202020204" pitchFamily="34" charset="0"/>
              <a:ea typeface="+mj-ea"/>
              <a:cs typeface="+mj-cs"/>
            </a:endParaRP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07314DB7-C6C9-478C-D438-58CC9392A681}"/>
              </a:ext>
            </a:extLst>
          </p:cNvPr>
          <p:cNvSpPr txBox="1">
            <a:spLocks/>
          </p:cNvSpPr>
          <p:nvPr/>
        </p:nvSpPr>
        <p:spPr>
          <a:xfrm>
            <a:off x="2942819" y="1223732"/>
            <a:ext cx="11388785" cy="33490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Arial Nova Light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Automated Security Analysis of Blockchain Protocols</a:t>
            </a:r>
            <a:endParaRPr lang="de-DE" sz="2000" dirty="0"/>
          </a:p>
        </p:txBody>
      </p:sp>
      <p:pic>
        <p:nvPicPr>
          <p:cNvPr id="2" name="Grafik 1" descr="Dokument mit einfarbiger Füllung">
            <a:extLst>
              <a:ext uri="{FF2B5EF4-FFF2-40B4-BE49-F238E27FC236}">
                <a16:creationId xmlns:a16="http://schemas.microsoft.com/office/drawing/2014/main" id="{7C349ED0-876A-A88D-8E66-28AEB00BB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892" y="2574676"/>
            <a:ext cx="2076855" cy="2076855"/>
          </a:xfrm>
          <a:prstGeom prst="rect">
            <a:avLst/>
          </a:prstGeom>
        </p:spPr>
      </p:pic>
      <p:pic>
        <p:nvPicPr>
          <p:cNvPr id="3" name="Grafik 2" descr="Pfeil nach rechts mit einfarbiger Füllung">
            <a:extLst>
              <a:ext uri="{FF2B5EF4-FFF2-40B4-BE49-F238E27FC236}">
                <a16:creationId xmlns:a16="http://schemas.microsoft.com/office/drawing/2014/main" id="{F427A40D-ED79-D4E1-A732-8A2879F9E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9143" y="3218049"/>
            <a:ext cx="914400" cy="9144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9867570-811E-F470-3CD4-FF08CFFD02A4}"/>
              </a:ext>
            </a:extLst>
          </p:cNvPr>
          <p:cNvSpPr txBox="1"/>
          <p:nvPr/>
        </p:nvSpPr>
        <p:spPr>
          <a:xfrm>
            <a:off x="2333972" y="3903256"/>
            <a:ext cx="16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game </a:t>
            </a:r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modeling</a:t>
            </a:r>
            <a:endParaRPr lang="de-AT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36" name="Grafik 35" descr="Tic Tac Toe mit einfarbiger Füllung">
            <a:extLst>
              <a:ext uri="{FF2B5EF4-FFF2-40B4-BE49-F238E27FC236}">
                <a16:creationId xmlns:a16="http://schemas.microsoft.com/office/drawing/2014/main" id="{6E75490F-0988-3DB0-DBF9-24349C442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13668" y="2689479"/>
            <a:ext cx="1818192" cy="1810028"/>
          </a:xfrm>
          <a:prstGeom prst="rect">
            <a:avLst/>
          </a:prstGeo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4FDC5D21-754D-6921-50F8-92E120F570E5}"/>
              </a:ext>
            </a:extLst>
          </p:cNvPr>
          <p:cNvGrpSpPr/>
          <p:nvPr/>
        </p:nvGrpSpPr>
        <p:grpSpPr>
          <a:xfrm>
            <a:off x="8754905" y="3060265"/>
            <a:ext cx="1436446" cy="1068459"/>
            <a:chOff x="9922295" y="2778249"/>
            <a:chExt cx="1549856" cy="1158017"/>
          </a:xfrm>
        </p:grpSpPr>
        <p:pic>
          <p:nvPicPr>
            <p:cNvPr id="51" name="Grafik 50" descr="Schild mit einfarbiger Füllung">
              <a:extLst>
                <a:ext uri="{FF2B5EF4-FFF2-40B4-BE49-F238E27FC236}">
                  <a16:creationId xmlns:a16="http://schemas.microsoft.com/office/drawing/2014/main" id="{7AB31FBB-465E-685A-F36F-E1D69D8B1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22295" y="2778249"/>
              <a:ext cx="1158017" cy="1158017"/>
            </a:xfrm>
            <a:prstGeom prst="rect">
              <a:avLst/>
            </a:prstGeom>
          </p:spPr>
        </p:pic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33AF8C06-053A-8798-EB9A-648645CEC65A}"/>
                </a:ext>
              </a:extLst>
            </p:cNvPr>
            <p:cNvSpPr txBox="1"/>
            <p:nvPr/>
          </p:nvSpPr>
          <p:spPr>
            <a:xfrm>
              <a:off x="10965980" y="2957148"/>
              <a:ext cx="506171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C59A1F"/>
                  </a:solidFill>
                  <a:effectLst/>
                  <a:uLnTx/>
                  <a:uFillTx/>
                  <a:latin typeface="Arial Nova Light" panose="020B0304020202020204" pitchFamily="34" charset="0"/>
                </a:rPr>
                <a:t>?</a:t>
              </a:r>
            </a:p>
          </p:txBody>
        </p:sp>
      </p:grpSp>
      <p:pic>
        <p:nvPicPr>
          <p:cNvPr id="47" name="Grafik 46" descr="Pfeil nach rechts mit einfarbiger Füllung">
            <a:extLst>
              <a:ext uri="{FF2B5EF4-FFF2-40B4-BE49-F238E27FC236}">
                <a16:creationId xmlns:a16="http://schemas.microsoft.com/office/drawing/2014/main" id="{F24C4C41-1874-E470-2CEE-18F684CBD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9640" y="3172651"/>
            <a:ext cx="847489" cy="843682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40781F36-0022-EFF2-5731-47F753F804C3}"/>
              </a:ext>
            </a:extLst>
          </p:cNvPr>
          <p:cNvSpPr txBox="1"/>
          <p:nvPr/>
        </p:nvSpPr>
        <p:spPr>
          <a:xfrm>
            <a:off x="6859539" y="3979911"/>
            <a:ext cx="1567687" cy="59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security</a:t>
            </a:r>
            <a:r>
              <a:rPr lang="de-AT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analysis</a:t>
            </a:r>
            <a:endParaRPr lang="de-AT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12F8D6D1-919A-7504-6ADD-2074412EF6F0}"/>
              </a:ext>
            </a:extLst>
          </p:cNvPr>
          <p:cNvSpPr txBox="1"/>
          <p:nvPr/>
        </p:nvSpPr>
        <p:spPr>
          <a:xfrm>
            <a:off x="9291546" y="4069267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59A1F"/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rgbClr val="C59A1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D1177362-D896-0DC5-2AE2-5C538EE813CC}"/>
              </a:ext>
            </a:extLst>
          </p:cNvPr>
          <p:cNvSpPr txBox="1"/>
          <p:nvPr/>
        </p:nvSpPr>
        <p:spPr>
          <a:xfrm>
            <a:off x="5811121" y="435324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28D8F"/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rgbClr val="628D8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2F9CB4A9-8C14-BBFA-3896-C509416E8449}"/>
              </a:ext>
            </a:extLst>
          </p:cNvPr>
          <p:cNvSpPr txBox="1"/>
          <p:nvPr/>
        </p:nvSpPr>
        <p:spPr>
          <a:xfrm>
            <a:off x="9089240" y="5488578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 Nova Light" panose="020B0304020202020204" pitchFamily="34" charset="0"/>
              </a:rPr>
              <a:t>[CCS23]</a:t>
            </a:r>
            <a:endParaRPr lang="de-AT" sz="1400" dirty="0">
              <a:solidFill>
                <a:srgbClr val="C00000"/>
              </a:solidFill>
              <a:latin typeface="Arial Nova Light" panose="020B0304020202020204" pitchFamily="34" charset="0"/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28504DEA-7BCD-4BE6-6606-6BA240453E57}"/>
              </a:ext>
            </a:extLst>
          </p:cNvPr>
          <p:cNvSpPr txBox="1"/>
          <p:nvPr/>
        </p:nvSpPr>
        <p:spPr>
          <a:xfrm>
            <a:off x="9363442" y="5736898"/>
            <a:ext cx="92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 Nova Light" panose="020B0304020202020204" pitchFamily="34" charset="0"/>
              </a:rPr>
              <a:t>[LPAR24]</a:t>
            </a:r>
            <a:endParaRPr lang="de-AT" sz="1400" dirty="0">
              <a:solidFill>
                <a:srgbClr val="C00000"/>
              </a:solidFill>
              <a:latin typeface="Arial Nova Light" panose="020B0304020202020204" pitchFamily="34" charset="0"/>
            </a:endParaRPr>
          </a:p>
        </p:txBody>
      </p:sp>
      <p:pic>
        <p:nvPicPr>
          <p:cNvPr id="55" name="Grafik 54" descr="Monitor mit einfarbiger Füllung">
            <a:extLst>
              <a:ext uri="{FF2B5EF4-FFF2-40B4-BE49-F238E27FC236}">
                <a16:creationId xmlns:a16="http://schemas.microsoft.com/office/drawing/2014/main" id="{84C7540E-6FD4-B346-5CB4-FE57B96386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425" t="12267" r="5959" b="12500"/>
          <a:stretch/>
        </p:blipFill>
        <p:spPr>
          <a:xfrm>
            <a:off x="3842679" y="1597981"/>
            <a:ext cx="7218898" cy="4818553"/>
          </a:xfrm>
          <a:prstGeom prst="rect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533E19A5-B9BC-3479-297D-571A43D586B1}"/>
              </a:ext>
            </a:extLst>
          </p:cNvPr>
          <p:cNvSpPr txBox="1"/>
          <p:nvPr/>
        </p:nvSpPr>
        <p:spPr>
          <a:xfrm>
            <a:off x="9641962" y="5950389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C00000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en-US" dirty="0"/>
              <a:t>[OOPSLA25]</a:t>
            </a:r>
            <a:endParaRPr lang="de-AT" dirty="0"/>
          </a:p>
        </p:txBody>
      </p:sp>
      <p:sp>
        <p:nvSpPr>
          <p:cNvPr id="58" name="Titel 8">
            <a:extLst>
              <a:ext uri="{FF2B5EF4-FFF2-40B4-BE49-F238E27FC236}">
                <a16:creationId xmlns:a16="http://schemas.microsoft.com/office/drawing/2014/main" id="{51C62110-443F-5BC0-232C-F624AD8C811A}"/>
              </a:ext>
            </a:extLst>
          </p:cNvPr>
          <p:cNvSpPr txBox="1">
            <a:spLocks/>
          </p:cNvSpPr>
          <p:nvPr/>
        </p:nvSpPr>
        <p:spPr>
          <a:xfrm>
            <a:off x="3678943" y="1231964"/>
            <a:ext cx="10009322" cy="3349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Automated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628D8F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Game-Theoretic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C59A1F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Security </a:t>
            </a:r>
            <a:r>
              <a:rPr lang="en-US" sz="2000" dirty="0">
                <a:solidFill>
                  <a:srgbClr val="C59A1F"/>
                </a:solidFill>
                <a:latin typeface="Arial Nova Light" panose="020B0304020202020204" pitchFamily="34" charset="0"/>
              </a:rPr>
              <a:t>Analysis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C59A1F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</a:t>
            </a:r>
            <a:r>
              <a:rPr lang="en-US" sz="2000" dirty="0">
                <a:solidFill>
                  <a:srgbClr val="339966"/>
                </a:solidFill>
                <a:latin typeface="Arial Nova Light" panose="020B0304020202020204" pitchFamily="34" charset="0"/>
              </a:rPr>
              <a:t>of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 Nova Light" panose="020B0304020202020204" pitchFamily="34" charset="0"/>
                <a:ea typeface="+mj-ea"/>
                <a:cs typeface="+mj-cs"/>
              </a:rPr>
              <a:t> Blockchain Protocols</a:t>
            </a:r>
            <a:endParaRPr kumimoji="0" lang="de-AT" sz="2000" b="0" i="0" u="none" strike="noStrike" kern="1200" cap="none" spc="5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 Nova Light" panose="020B0304020202020204" pitchFamily="34" charset="0"/>
              <a:ea typeface="+mj-ea"/>
              <a:cs typeface="+mj-cs"/>
            </a:endParaRPr>
          </a:p>
        </p:txBody>
      </p:sp>
      <p:sp>
        <p:nvSpPr>
          <p:cNvPr id="59" name="Titel 8">
            <a:extLst>
              <a:ext uri="{FF2B5EF4-FFF2-40B4-BE49-F238E27FC236}">
                <a16:creationId xmlns:a16="http://schemas.microsoft.com/office/drawing/2014/main" id="{B0BA608A-0F69-5162-77B2-803E3C7A76C8}"/>
              </a:ext>
            </a:extLst>
          </p:cNvPr>
          <p:cNvSpPr txBox="1">
            <a:spLocks/>
          </p:cNvSpPr>
          <p:nvPr/>
        </p:nvSpPr>
        <p:spPr>
          <a:xfrm>
            <a:off x="708301" y="606914"/>
            <a:ext cx="10515600" cy="56932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Arial Nova Light" panose="020B0304020202020204" pitchFamily="34" charset="0"/>
              </a:rPr>
              <a:t>Outline</a:t>
            </a:r>
            <a:endParaRPr lang="de-AT" sz="3400" dirty="0">
              <a:latin typeface="Arial Nova Light" panose="020B0304020202020204" pitchFamily="34" charset="0"/>
            </a:endParaRPr>
          </a:p>
        </p:txBody>
      </p:sp>
      <p:sp>
        <p:nvSpPr>
          <p:cNvPr id="62" name="Foliennummernplatzhalter 61">
            <a:extLst>
              <a:ext uri="{FF2B5EF4-FFF2-40B4-BE49-F238E27FC236}">
                <a16:creationId xmlns:a16="http://schemas.microsoft.com/office/drawing/2014/main" id="{46133C70-6561-F964-9A30-A5239C1AA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4E544D-A314-988A-7147-F5F70C396A42}"/>
              </a:ext>
            </a:extLst>
          </p:cNvPr>
          <p:cNvSpPr txBox="1"/>
          <p:nvPr/>
        </p:nvSpPr>
        <p:spPr>
          <a:xfrm>
            <a:off x="1511817" y="4497642"/>
            <a:ext cx="77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9966"/>
                </a:solidFill>
                <a:latin typeface="Arial Nova Light" panose="020B0304020202020204" pitchFamily="34" charset="0"/>
              </a:rPr>
              <a:t>[iFM25]</a:t>
            </a:r>
            <a:endParaRPr lang="de-AT" sz="1400" dirty="0">
              <a:solidFill>
                <a:srgbClr val="339966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4" grpId="0"/>
      <p:bldP spid="24" grpId="1"/>
      <p:bldP spid="25" grpId="0"/>
      <p:bldP spid="25" grpId="1"/>
      <p:bldP spid="26" grpId="0" build="allAtOnce"/>
      <p:bldP spid="11" grpId="0"/>
      <p:bldP spid="11" grpId="1"/>
      <p:bldP spid="12" grpId="0"/>
      <p:bldP spid="4" grpId="0"/>
      <p:bldP spid="48" grpId="0"/>
      <p:bldP spid="49" grpId="0"/>
      <p:bldP spid="50" grpId="0"/>
      <p:bldP spid="53" grpId="0"/>
      <p:bldP spid="54" grpId="0"/>
      <p:bldP spid="56" grpId="0"/>
      <p:bldP spid="5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640C3-582F-E8BF-A068-9C31A62F3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975BE77-1551-44B7-77EB-FAEC10167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Titel 8">
            <a:extLst>
              <a:ext uri="{FF2B5EF4-FFF2-40B4-BE49-F238E27FC236}">
                <a16:creationId xmlns:a16="http://schemas.microsoft.com/office/drawing/2014/main" id="{BB2EB9D3-2EAD-B648-6426-7B1436A349C0}"/>
              </a:ext>
            </a:extLst>
          </p:cNvPr>
          <p:cNvSpPr txBox="1">
            <a:spLocks/>
          </p:cNvSpPr>
          <p:nvPr/>
        </p:nvSpPr>
        <p:spPr>
          <a:xfrm>
            <a:off x="716902" y="681037"/>
            <a:ext cx="10669136" cy="56932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Arial Nova Light" panose="020B0304020202020204" pitchFamily="34" charset="0"/>
              </a:rPr>
              <a:t>Game-Theoretic Modeling</a:t>
            </a:r>
            <a:endParaRPr lang="de-AT" sz="3400" dirty="0">
              <a:latin typeface="Arial Nova Light" panose="020B0304020202020204" pitchFamily="34" charset="0"/>
            </a:endParaRPr>
          </a:p>
        </p:txBody>
      </p:sp>
      <p:pic>
        <p:nvPicPr>
          <p:cNvPr id="2" name="Grafik 1" descr="Dokument mit einfarbiger Füllung">
            <a:extLst>
              <a:ext uri="{FF2B5EF4-FFF2-40B4-BE49-F238E27FC236}">
                <a16:creationId xmlns:a16="http://schemas.microsoft.com/office/drawing/2014/main" id="{8B7D4310-CC53-E18C-D634-C872F8DFF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892" y="2574676"/>
            <a:ext cx="2076855" cy="2076855"/>
          </a:xfrm>
          <a:prstGeom prst="rect">
            <a:avLst/>
          </a:prstGeom>
        </p:spPr>
      </p:pic>
      <p:pic>
        <p:nvPicPr>
          <p:cNvPr id="3" name="Grafik 2" descr="Pfeil nach rechts mit einfarbiger Füllung">
            <a:extLst>
              <a:ext uri="{FF2B5EF4-FFF2-40B4-BE49-F238E27FC236}">
                <a16:creationId xmlns:a16="http://schemas.microsoft.com/office/drawing/2014/main" id="{34FC769F-132A-FE3A-4B3E-269F92731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9143" y="3218049"/>
            <a:ext cx="914400" cy="9144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CE82F46-FE76-8EBC-A326-EFDDA7AF5B4B}"/>
              </a:ext>
            </a:extLst>
          </p:cNvPr>
          <p:cNvSpPr txBox="1"/>
          <p:nvPr/>
        </p:nvSpPr>
        <p:spPr>
          <a:xfrm>
            <a:off x="2333972" y="3903256"/>
            <a:ext cx="16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game </a:t>
            </a:r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modeling</a:t>
            </a:r>
            <a:endParaRPr lang="de-AT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8" name="Grafik 7" descr="Tic Tac Toe mit einfarbiger Füllung">
            <a:extLst>
              <a:ext uri="{FF2B5EF4-FFF2-40B4-BE49-F238E27FC236}">
                <a16:creationId xmlns:a16="http://schemas.microsoft.com/office/drawing/2014/main" id="{B6A20884-4D08-19D6-55F5-77FD7B2ED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13668" y="2689479"/>
            <a:ext cx="1818192" cy="181002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254ECBA-59E4-3269-0E13-7F17581A6614}"/>
              </a:ext>
            </a:extLst>
          </p:cNvPr>
          <p:cNvGrpSpPr/>
          <p:nvPr/>
        </p:nvGrpSpPr>
        <p:grpSpPr>
          <a:xfrm>
            <a:off x="8754905" y="3060265"/>
            <a:ext cx="1436446" cy="1068459"/>
            <a:chOff x="9922295" y="2778249"/>
            <a:chExt cx="1549856" cy="1158017"/>
          </a:xfrm>
          <a:solidFill>
            <a:schemeClr val="tx1">
              <a:lumMod val="50000"/>
              <a:lumOff val="50000"/>
            </a:schemeClr>
          </a:solidFill>
        </p:grpSpPr>
        <p:pic>
          <p:nvPicPr>
            <p:cNvPr id="14" name="Grafik 13" descr="Schild mit einfarbiger Füllung">
              <a:extLst>
                <a:ext uri="{FF2B5EF4-FFF2-40B4-BE49-F238E27FC236}">
                  <a16:creationId xmlns:a16="http://schemas.microsoft.com/office/drawing/2014/main" id="{EA4726F5-FA7E-9A91-077E-92E86BA5B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22295" y="2778249"/>
              <a:ext cx="1158017" cy="1158017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D396540-B34B-0FE6-B0E2-6B8126723C15}"/>
                </a:ext>
              </a:extLst>
            </p:cNvPr>
            <p:cNvSpPr txBox="1"/>
            <p:nvPr/>
          </p:nvSpPr>
          <p:spPr>
            <a:xfrm>
              <a:off x="10965980" y="2957148"/>
              <a:ext cx="506171" cy="867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4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90000"/>
                    </a:schemeClr>
                  </a:solidFill>
                  <a:effectLst/>
                  <a:uLnTx/>
                  <a:uFillTx/>
                  <a:latin typeface="Arial Nova Light" panose="020B0304020202020204" pitchFamily="34" charset="0"/>
                </a:rPr>
                <a:t>?</a:t>
              </a:r>
            </a:p>
          </p:txBody>
        </p:sp>
      </p:grpSp>
      <p:pic>
        <p:nvPicPr>
          <p:cNvPr id="10" name="Grafik 9" descr="Pfeil nach rechts mit einfarbiger Füllung">
            <a:extLst>
              <a:ext uri="{FF2B5EF4-FFF2-40B4-BE49-F238E27FC236}">
                <a16:creationId xmlns:a16="http://schemas.microsoft.com/office/drawing/2014/main" id="{21F91032-7D44-4E28-611F-44B8EE0D6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19640" y="3172651"/>
            <a:ext cx="847489" cy="84368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3B09B87-A279-D5C2-3145-133FADFD0B02}"/>
              </a:ext>
            </a:extLst>
          </p:cNvPr>
          <p:cNvSpPr txBox="1"/>
          <p:nvPr/>
        </p:nvSpPr>
        <p:spPr>
          <a:xfrm>
            <a:off x="6859539" y="3979911"/>
            <a:ext cx="1567687" cy="59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security</a:t>
            </a:r>
            <a:r>
              <a:rPr lang="de-AT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analysis</a:t>
            </a:r>
            <a:endParaRPr lang="de-AT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3E397CF-9DC3-4F59-7C3F-9D3B9EAD4E51}"/>
              </a:ext>
            </a:extLst>
          </p:cNvPr>
          <p:cNvSpPr txBox="1"/>
          <p:nvPr/>
        </p:nvSpPr>
        <p:spPr>
          <a:xfrm>
            <a:off x="9291546" y="4069267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A5EB47E-0304-2C99-F7C8-6609A73E6682}"/>
              </a:ext>
            </a:extLst>
          </p:cNvPr>
          <p:cNvSpPr txBox="1"/>
          <p:nvPr/>
        </p:nvSpPr>
        <p:spPr>
          <a:xfrm>
            <a:off x="5811121" y="435324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28D8F"/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rgbClr val="628D8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4E6B827-E69A-2216-D6C8-EC4A7225B43A}"/>
              </a:ext>
            </a:extLst>
          </p:cNvPr>
          <p:cNvSpPr txBox="1"/>
          <p:nvPr/>
        </p:nvSpPr>
        <p:spPr>
          <a:xfrm>
            <a:off x="9089240" y="5488578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[CCS23]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7F1593F-8C8F-5919-B642-75790375B30A}"/>
              </a:ext>
            </a:extLst>
          </p:cNvPr>
          <p:cNvSpPr txBox="1"/>
          <p:nvPr/>
        </p:nvSpPr>
        <p:spPr>
          <a:xfrm>
            <a:off x="9363442" y="5736898"/>
            <a:ext cx="92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[LPAR24]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19" name="Grafik 18" descr="Monitor mit einfarbiger Füllung">
            <a:extLst>
              <a:ext uri="{FF2B5EF4-FFF2-40B4-BE49-F238E27FC236}">
                <a16:creationId xmlns:a16="http://schemas.microsoft.com/office/drawing/2014/main" id="{319B28B3-42F5-834D-17CA-CB7549BE4D1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425" t="12267" r="5959" b="12500"/>
          <a:stretch/>
        </p:blipFill>
        <p:spPr>
          <a:xfrm>
            <a:off x="3842679" y="1597981"/>
            <a:ext cx="7218898" cy="481855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35FE587A-B5B3-63A2-BEF2-C463706599C7}"/>
              </a:ext>
            </a:extLst>
          </p:cNvPr>
          <p:cNvSpPr txBox="1"/>
          <p:nvPr/>
        </p:nvSpPr>
        <p:spPr>
          <a:xfrm>
            <a:off x="9641962" y="5950389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32016A-EC9D-B76B-E5B9-BEB5294FB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794DCFC-5E99-41DE-1D5C-E8EEBAE214AE}"/>
              </a:ext>
            </a:extLst>
          </p:cNvPr>
          <p:cNvSpPr txBox="1"/>
          <p:nvPr/>
        </p:nvSpPr>
        <p:spPr>
          <a:xfrm>
            <a:off x="1511817" y="4497642"/>
            <a:ext cx="77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 Nova Light" panose="020B0304020202020204" pitchFamily="34" charset="0"/>
              </a:rPr>
              <a:t>[iFM25]</a:t>
            </a:r>
            <a:endParaRPr lang="de-AT" sz="1400" dirty="0">
              <a:solidFill>
                <a:schemeClr val="bg1">
                  <a:lumMod val="75000"/>
                </a:schemeClr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4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4C490-34D8-0F02-4D77-33E817853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D06A076D-9DB6-F45F-98AE-F26EC9AD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69323"/>
          </a:xfrm>
        </p:spPr>
        <p:txBody>
          <a:bodyPr/>
          <a:lstStyle/>
          <a:p>
            <a:r>
              <a:rPr lang="de-AT" sz="3400" dirty="0"/>
              <a:t>Game-</a:t>
            </a:r>
            <a:r>
              <a:rPr lang="de-AT" sz="3400" dirty="0" err="1"/>
              <a:t>Theoretic</a:t>
            </a:r>
            <a:r>
              <a:rPr lang="de-AT" sz="3400" dirty="0"/>
              <a:t> Models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97A1C61-4C21-6230-8451-48627A6575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24748" y="0"/>
            <a:ext cx="3067251" cy="681037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de-AT" sz="1600" dirty="0"/>
              <a:t>Game Theory	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F705F16F-3849-A9CA-095B-E772556A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DC77826-CA90-6B4D-C675-E296BD595C43}"/>
              </a:ext>
            </a:extLst>
          </p:cNvPr>
          <p:cNvSpPr txBox="1"/>
          <p:nvPr/>
        </p:nvSpPr>
        <p:spPr>
          <a:xfrm>
            <a:off x="981219" y="5215161"/>
            <a:ext cx="4469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 err="1">
                <a:latin typeface="Arial Nova Light" panose="020B0304020202020204" pitchFamily="34" charset="0"/>
              </a:rPr>
              <a:t>Simplified</a:t>
            </a:r>
            <a:r>
              <a:rPr lang="de-AT" sz="1600" dirty="0">
                <a:latin typeface="Arial Nova Light" panose="020B0304020202020204" pitchFamily="34" charset="0"/>
              </a:rPr>
              <a:t> Closing Game</a:t>
            </a:r>
          </a:p>
        </p:txBody>
      </p:sp>
      <p:pic>
        <p:nvPicPr>
          <p:cNvPr id="20" name="Grafik 19" descr="Ein Bild, das Dunkelheit, Screenshot, Licht enthält.&#10;&#10;Automatisch generierte Beschreibung">
            <a:extLst>
              <a:ext uri="{FF2B5EF4-FFF2-40B4-BE49-F238E27FC236}">
                <a16:creationId xmlns:a16="http://schemas.microsoft.com/office/drawing/2014/main" id="{DE7106F6-B059-D700-25FD-BE114257A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65" y="1761892"/>
            <a:ext cx="5168035" cy="333421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BEB605C-F4B6-CF01-070D-1BDB9FE27475}"/>
              </a:ext>
            </a:extLst>
          </p:cNvPr>
          <p:cNvSpPr/>
          <p:nvPr/>
        </p:nvSpPr>
        <p:spPr>
          <a:xfrm>
            <a:off x="3082536" y="1819986"/>
            <a:ext cx="386080" cy="41709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50CE6D5A-3FDE-C524-AA0B-52BC49BB0FB9}"/>
                  </a:ext>
                </a:extLst>
              </p:cNvPr>
              <p:cNvSpPr txBox="1"/>
              <p:nvPr/>
            </p:nvSpPr>
            <p:spPr>
              <a:xfrm>
                <a:off x="6541778" y="1818958"/>
                <a:ext cx="51680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sz="2400" dirty="0">
                    <a:latin typeface="Arial Nova Light" panose="020B0304020202020204" pitchFamily="34" charset="0"/>
                  </a:rPr>
                  <a:t>players: </a:t>
                </a:r>
                <a14:m>
                  <m:oMath xmlns:m="http://schemas.openxmlformats.org/officeDocument/2006/math">
                    <m:r>
                      <a:rPr lang="de-AT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AT" sz="2400" dirty="0">
                    <a:latin typeface="Arial Nova Light" panose="020B03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de-AT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de-AT" sz="2400" dirty="0">
                  <a:latin typeface="Arial Nova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DEA392F-4027-50CB-BE5E-0735BE4B5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778" y="1818958"/>
                <a:ext cx="5168037" cy="461665"/>
              </a:xfrm>
              <a:prstGeom prst="rect">
                <a:avLst/>
              </a:prstGeom>
              <a:blipFill>
                <a:blip r:embed="rId5"/>
                <a:stretch>
                  <a:fillRect l="-1769" t="-10526" b="-2894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>
            <a:extLst>
              <a:ext uri="{FF2B5EF4-FFF2-40B4-BE49-F238E27FC236}">
                <a16:creationId xmlns:a16="http://schemas.microsoft.com/office/drawing/2014/main" id="{1A487713-1FEC-9000-7ADC-40DF1B78AB0F}"/>
              </a:ext>
            </a:extLst>
          </p:cNvPr>
          <p:cNvSpPr/>
          <p:nvPr/>
        </p:nvSpPr>
        <p:spPr>
          <a:xfrm>
            <a:off x="4118856" y="3110306"/>
            <a:ext cx="386080" cy="41709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6BA0310-7510-9F9B-8028-6F5CC695CDC4}"/>
              </a:ext>
            </a:extLst>
          </p:cNvPr>
          <p:cNvSpPr/>
          <p:nvPr/>
        </p:nvSpPr>
        <p:spPr>
          <a:xfrm>
            <a:off x="1944291" y="3318853"/>
            <a:ext cx="386080" cy="41709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1FBE38B-D2C4-299E-82CC-B25077AD2CDF}"/>
                  </a:ext>
                </a:extLst>
              </p:cNvPr>
              <p:cNvSpPr txBox="1"/>
              <p:nvPr/>
            </p:nvSpPr>
            <p:spPr>
              <a:xfrm>
                <a:off x="6541778" y="2433023"/>
                <a:ext cx="51680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sz="2400" dirty="0">
                    <a:latin typeface="Arial Nova Light" panose="020B0304020202020204" pitchFamily="34" charset="0"/>
                  </a:rPr>
                  <a:t>actions: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AT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de-AT" sz="2400" dirty="0">
                    <a:latin typeface="Arial Nova Light" panose="020B03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de-AT" sz="24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de-AT" sz="2400" dirty="0">
                    <a:latin typeface="Arial Nova Light" panose="020B03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de-AT" sz="24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AT" sz="2400" dirty="0">
                    <a:latin typeface="Arial Nova Light" panose="020B03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de-AT" sz="24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de-AT" sz="2400" dirty="0">
                    <a:latin typeface="Arial Nova Light" panose="020B03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de-AT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AT" sz="2400" dirty="0">
                    <a:latin typeface="Arial Nova Light" panose="020B03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de-AT" sz="24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de-AT" sz="2400" dirty="0">
                  <a:latin typeface="Arial Nova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209211A-D71C-D653-7140-5CA42E555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778" y="2433023"/>
                <a:ext cx="5168037" cy="461665"/>
              </a:xfrm>
              <a:prstGeom prst="rect">
                <a:avLst/>
              </a:prstGeom>
              <a:blipFill>
                <a:blip r:embed="rId6"/>
                <a:stretch>
                  <a:fillRect l="-1769" t="-10526" b="-2894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hteck 35">
            <a:extLst>
              <a:ext uri="{FF2B5EF4-FFF2-40B4-BE49-F238E27FC236}">
                <a16:creationId xmlns:a16="http://schemas.microsoft.com/office/drawing/2014/main" id="{EABC062F-EAA4-5B6C-67FE-76A5568977E2}"/>
              </a:ext>
            </a:extLst>
          </p:cNvPr>
          <p:cNvSpPr/>
          <p:nvPr/>
        </p:nvSpPr>
        <p:spPr>
          <a:xfrm>
            <a:off x="2311400" y="2528887"/>
            <a:ext cx="269875" cy="29368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rial Nova Light" panose="020B0304020202020204" pitchFamily="34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5B47727D-3D32-D502-3BE2-45D7D3D22848}"/>
              </a:ext>
            </a:extLst>
          </p:cNvPr>
          <p:cNvSpPr/>
          <p:nvPr/>
        </p:nvSpPr>
        <p:spPr>
          <a:xfrm>
            <a:off x="3333678" y="2354014"/>
            <a:ext cx="269875" cy="29368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rial Nova Light" panose="020B0304020202020204" pitchFamily="34" charset="0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F689D8A1-749A-BA02-199E-65667BB83E8C}"/>
              </a:ext>
            </a:extLst>
          </p:cNvPr>
          <p:cNvSpPr/>
          <p:nvPr/>
        </p:nvSpPr>
        <p:spPr>
          <a:xfrm>
            <a:off x="3902003" y="2514102"/>
            <a:ext cx="269875" cy="29368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rial Nova Light" panose="020B0304020202020204" pitchFamily="34" charset="0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98073A7E-C558-6816-FD42-7D38A5E81529}"/>
              </a:ext>
            </a:extLst>
          </p:cNvPr>
          <p:cNvSpPr/>
          <p:nvPr/>
        </p:nvSpPr>
        <p:spPr>
          <a:xfrm>
            <a:off x="3784528" y="3514343"/>
            <a:ext cx="269875" cy="29368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rial Nova Light" panose="020B0304020202020204" pitchFamily="34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878CFD79-7722-BC85-C683-7DA97E2AC176}"/>
              </a:ext>
            </a:extLst>
          </p:cNvPr>
          <p:cNvSpPr/>
          <p:nvPr/>
        </p:nvSpPr>
        <p:spPr>
          <a:xfrm>
            <a:off x="4640191" y="3533367"/>
            <a:ext cx="269875" cy="29368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rial Nova Light" panose="020B0304020202020204" pitchFamily="34" charset="0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C974A38E-15EF-29C0-86C3-EFDF5575A781}"/>
              </a:ext>
            </a:extLst>
          </p:cNvPr>
          <p:cNvSpPr/>
          <p:nvPr/>
        </p:nvSpPr>
        <p:spPr>
          <a:xfrm>
            <a:off x="2487576" y="3859598"/>
            <a:ext cx="269875" cy="29368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rial Nova Light" panose="020B0304020202020204" pitchFamily="34" charset="0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AAFAE212-BF7C-CA41-4A6B-84B40B6F6D9E}"/>
              </a:ext>
            </a:extLst>
          </p:cNvPr>
          <p:cNvSpPr/>
          <p:nvPr/>
        </p:nvSpPr>
        <p:spPr>
          <a:xfrm>
            <a:off x="1473163" y="3859597"/>
            <a:ext cx="269875" cy="29368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Arial Nova Light" panose="020B03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C00BAF6C-3D4D-266B-412C-B6DE3F435292}"/>
                  </a:ext>
                </a:extLst>
              </p:cNvPr>
              <p:cNvSpPr txBox="1"/>
              <p:nvPr/>
            </p:nvSpPr>
            <p:spPr>
              <a:xfrm>
                <a:off x="6541779" y="3047088"/>
                <a:ext cx="51680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sz="2400" dirty="0">
                    <a:latin typeface="Arial Nova Light" panose="020B0304020202020204" pitchFamily="34" charset="0"/>
                  </a:rPr>
                  <a:t>utilities: </a:t>
                </a:r>
                <a14:m>
                  <m:oMath xmlns:m="http://schemas.openxmlformats.org/officeDocument/2006/math">
                    <m:r>
                      <a:rPr lang="de-AT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A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de-A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de-AT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A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de-AT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de-A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AT" sz="2400" dirty="0">
                    <a:latin typeface="Arial Nova Light" panose="020B0304020202020204" pitchFamily="34" charset="0"/>
                  </a:rPr>
                  <a:t>, terms </a:t>
                </a:r>
                <a:r>
                  <a:rPr lang="de-AT" sz="2400" dirty="0" err="1">
                    <a:latin typeface="Arial Nova Light" panose="020B0304020202020204" pitchFamily="34" charset="0"/>
                  </a:rPr>
                  <a:t>of</a:t>
                </a:r>
                <a:r>
                  <a:rPr lang="de-AT" sz="2400" dirty="0">
                    <a:latin typeface="Arial Nova Light" panose="020B0304020202020204" pitchFamily="34" charset="0"/>
                  </a:rPr>
                  <a:t> </a:t>
                </a:r>
                <a:r>
                  <a:rPr lang="de-AT" sz="2400" dirty="0" err="1">
                    <a:latin typeface="Arial Nova Light" panose="020B0304020202020204" pitchFamily="34" charset="0"/>
                  </a:rPr>
                  <a:t>reals</a:t>
                </a:r>
                <a:endParaRPr lang="de-AT" sz="2400" dirty="0">
                  <a:latin typeface="Arial Nova Light" panose="020B0304020202020204" pitchFamily="34" charset="0"/>
                </a:endParaRPr>
              </a:p>
            </p:txBody>
          </p:sp>
        </mc:Choice>
        <mc:Fallback xmlns="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D820B5FA-A887-7E0E-4440-594B87B1D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779" y="3047088"/>
                <a:ext cx="5168036" cy="461665"/>
              </a:xfrm>
              <a:prstGeom prst="rect">
                <a:avLst/>
              </a:prstGeom>
              <a:blipFill>
                <a:blip r:embed="rId7"/>
                <a:stretch>
                  <a:fillRect l="-1769" t="-10526" b="-2894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hteck 45">
            <a:extLst>
              <a:ext uri="{FF2B5EF4-FFF2-40B4-BE49-F238E27FC236}">
                <a16:creationId xmlns:a16="http://schemas.microsoft.com/office/drawing/2014/main" id="{7DD64526-9345-89F7-1FEE-257C89BF8EB6}"/>
              </a:ext>
            </a:extLst>
          </p:cNvPr>
          <p:cNvSpPr/>
          <p:nvPr/>
        </p:nvSpPr>
        <p:spPr>
          <a:xfrm>
            <a:off x="2842677" y="2844996"/>
            <a:ext cx="865797" cy="33423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82C85F27-157E-BD99-950B-EE369C94FDEA}"/>
              </a:ext>
            </a:extLst>
          </p:cNvPr>
          <p:cNvSpPr/>
          <p:nvPr/>
        </p:nvSpPr>
        <p:spPr>
          <a:xfrm>
            <a:off x="2979414" y="4180347"/>
            <a:ext cx="1783086" cy="33423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681935C1-5939-2023-02AE-DA15A514E23C}"/>
              </a:ext>
            </a:extLst>
          </p:cNvPr>
          <p:cNvSpPr/>
          <p:nvPr/>
        </p:nvSpPr>
        <p:spPr>
          <a:xfrm>
            <a:off x="4820914" y="4677037"/>
            <a:ext cx="1224286" cy="33423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A599D8D3-2F50-B898-4883-9BEC542EC119}"/>
              </a:ext>
            </a:extLst>
          </p:cNvPr>
          <p:cNvSpPr/>
          <p:nvPr/>
        </p:nvSpPr>
        <p:spPr>
          <a:xfrm>
            <a:off x="2330371" y="4520376"/>
            <a:ext cx="552529" cy="33423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D896B1EE-2BC4-0A9B-D377-71702269B4A8}"/>
              </a:ext>
            </a:extLst>
          </p:cNvPr>
          <p:cNvSpPr/>
          <p:nvPr/>
        </p:nvSpPr>
        <p:spPr>
          <a:xfrm>
            <a:off x="1022270" y="4523589"/>
            <a:ext cx="720767" cy="33423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Arial Nova Light" panose="020B0304020202020204" pitchFamily="34" charset="0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83AF60B6-2970-77B9-BAFF-2CEE237E7584}"/>
              </a:ext>
            </a:extLst>
          </p:cNvPr>
          <p:cNvSpPr txBox="1"/>
          <p:nvPr/>
        </p:nvSpPr>
        <p:spPr>
          <a:xfrm>
            <a:off x="6541778" y="3661153"/>
            <a:ext cx="5168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>
                <a:latin typeface="Arial Nova Light" panose="020B0304020202020204" pitchFamily="34" charset="0"/>
              </a:rPr>
              <a:t>joint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strategy</a:t>
            </a:r>
            <a:r>
              <a:rPr lang="de-AT" sz="2400" dirty="0">
                <a:latin typeface="Arial Nova Light" panose="020B0304020202020204" pitchFamily="34" charset="0"/>
              </a:rPr>
              <a:t>: </a:t>
            </a:r>
            <a:r>
              <a:rPr lang="de-AT" sz="2400" dirty="0" err="1">
                <a:latin typeface="Arial Nova Light" panose="020B0304020202020204" pitchFamily="34" charset="0"/>
              </a:rPr>
              <a:t>one</a:t>
            </a:r>
            <a:r>
              <a:rPr lang="de-AT" sz="2400" dirty="0"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latin typeface="Arial Nova Light" panose="020B0304020202020204" pitchFamily="34" charset="0"/>
              </a:rPr>
              <a:t>action</a:t>
            </a:r>
            <a:r>
              <a:rPr lang="de-AT" sz="2400" dirty="0">
                <a:latin typeface="Arial Nova Light" panose="020B0304020202020204" pitchFamily="34" charset="0"/>
              </a:rPr>
              <a:t> per </a:t>
            </a:r>
            <a:r>
              <a:rPr lang="de-AT" sz="2400" dirty="0" err="1">
                <a:latin typeface="Arial Nova Light" panose="020B0304020202020204" pitchFamily="34" charset="0"/>
              </a:rPr>
              <a:t>node</a:t>
            </a:r>
            <a:endParaRPr lang="de-AT" sz="2400" dirty="0">
              <a:latin typeface="Arial Nova Light" panose="020B0304020202020204" pitchFamily="34" charset="0"/>
            </a:endParaRPr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CBB3B720-02D5-54E7-210A-9545F4B0778F}"/>
              </a:ext>
            </a:extLst>
          </p:cNvPr>
          <p:cNvCxnSpPr>
            <a:cxnSpLocks/>
          </p:cNvCxnSpPr>
          <p:nvPr/>
        </p:nvCxnSpPr>
        <p:spPr>
          <a:xfrm flipH="1">
            <a:off x="2171700" y="2237080"/>
            <a:ext cx="859367" cy="1050103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1B9777BA-8ECC-3BBA-1276-5632F848E134}"/>
              </a:ext>
            </a:extLst>
          </p:cNvPr>
          <p:cNvCxnSpPr>
            <a:cxnSpLocks/>
          </p:cNvCxnSpPr>
          <p:nvPr/>
        </p:nvCxnSpPr>
        <p:spPr>
          <a:xfrm>
            <a:off x="2171700" y="3762371"/>
            <a:ext cx="434935" cy="695329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933CEEEA-EBEC-497B-F84C-186C6C33B740}"/>
              </a:ext>
            </a:extLst>
          </p:cNvPr>
          <p:cNvCxnSpPr>
            <a:cxnSpLocks/>
          </p:cNvCxnSpPr>
          <p:nvPr/>
        </p:nvCxnSpPr>
        <p:spPr>
          <a:xfrm>
            <a:off x="4475131" y="3574517"/>
            <a:ext cx="782669" cy="105912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4FD52FDE-F236-F7D6-5BA5-0B7F1B3AF12B}"/>
              </a:ext>
            </a:extLst>
          </p:cNvPr>
          <p:cNvSpPr txBox="1"/>
          <p:nvPr/>
        </p:nvSpPr>
        <p:spPr>
          <a:xfrm>
            <a:off x="6537513" y="4272438"/>
            <a:ext cx="5168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chemeClr val="accent1"/>
                </a:solidFill>
                <a:latin typeface="Arial Nova Light" panose="020B0304020202020204" pitchFamily="34" charset="0"/>
              </a:rPr>
              <a:t>honest </a:t>
            </a:r>
            <a:r>
              <a:rPr lang="de-AT" sz="2400" dirty="0" err="1">
                <a:solidFill>
                  <a:schemeClr val="accent1"/>
                </a:solidFill>
                <a:latin typeface="Arial Nova Light" panose="020B0304020202020204" pitchFamily="34" charset="0"/>
              </a:rPr>
              <a:t>behavior</a:t>
            </a:r>
            <a:r>
              <a:rPr lang="de-AT" sz="2400" dirty="0">
                <a:solidFill>
                  <a:schemeClr val="accent1"/>
                </a:solidFill>
                <a:latin typeface="Arial Nova Light" panose="020B0304020202020204" pitchFamily="34" charset="0"/>
              </a:rPr>
              <a:t>: </a:t>
            </a:r>
            <a:r>
              <a:rPr lang="de-AT" sz="2400" dirty="0" err="1">
                <a:solidFill>
                  <a:schemeClr val="accent1"/>
                </a:solidFill>
                <a:latin typeface="Arial Nova Light" panose="020B0304020202020204" pitchFamily="34" charset="0"/>
              </a:rPr>
              <a:t>intended</a:t>
            </a:r>
            <a:r>
              <a:rPr lang="de-AT" sz="2400" dirty="0">
                <a:solidFill>
                  <a:schemeClr val="accent1"/>
                </a:solidFill>
                <a:latin typeface="Arial Nova Light" panose="020B0304020202020204" pitchFamily="34" charset="0"/>
              </a:rPr>
              <a:t> </a:t>
            </a:r>
            <a:r>
              <a:rPr lang="de-AT" sz="2400" dirty="0" err="1">
                <a:solidFill>
                  <a:schemeClr val="accent1"/>
                </a:solidFill>
                <a:latin typeface="Arial Nova Light" panose="020B0304020202020204" pitchFamily="34" charset="0"/>
              </a:rPr>
              <a:t>scenario</a:t>
            </a:r>
            <a:endParaRPr lang="de-AT" sz="2400" dirty="0">
              <a:solidFill>
                <a:schemeClr val="accent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74A8CA-1FC4-506B-2616-0DF08EE45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2A7D8CA-ACA9-23AA-A725-283285C47298}"/>
              </a:ext>
            </a:extLst>
          </p:cNvPr>
          <p:cNvSpPr txBox="1"/>
          <p:nvPr/>
        </p:nvSpPr>
        <p:spPr>
          <a:xfrm>
            <a:off x="11342299" y="373634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/>
      <p:bldP spid="8" grpId="0" animBg="1"/>
      <p:bldP spid="8" grpId="1" animBg="1"/>
      <p:bldP spid="10" grpId="0" animBg="1"/>
      <p:bldP spid="10" grpId="1" animBg="1"/>
      <p:bldP spid="11" grpId="0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AB09037-F11D-F005-BE8B-82B86BBF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681037"/>
            <a:ext cx="10515600" cy="569323"/>
          </a:xfrm>
        </p:spPr>
        <p:txBody>
          <a:bodyPr/>
          <a:lstStyle/>
          <a:p>
            <a:r>
              <a:rPr lang="de-AT" sz="3400" dirty="0"/>
              <a:t>Blockchain </a:t>
            </a:r>
            <a:r>
              <a:rPr lang="de-AT" sz="3400" dirty="0" err="1"/>
              <a:t>Protocols</a:t>
            </a:r>
            <a:r>
              <a:rPr lang="de-AT" sz="3400" dirty="0"/>
              <a:t> </a:t>
            </a:r>
            <a:r>
              <a:rPr lang="de-AT" sz="3400" dirty="0" err="1"/>
              <a:t>as</a:t>
            </a:r>
            <a:r>
              <a:rPr lang="de-AT" sz="3400" dirty="0"/>
              <a:t> Games 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04451E7-FBBE-23C4-76C3-2902679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9D4EF08-2091-58D7-F404-71A0D20DB2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5356" y="1412807"/>
            <a:ext cx="3023207" cy="4329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7E95CBD-6A6F-C89D-9B8C-1DC9B8275121}"/>
              </a:ext>
            </a:extLst>
          </p:cNvPr>
          <p:cNvSpPr txBox="1"/>
          <p:nvPr/>
        </p:nvSpPr>
        <p:spPr>
          <a:xfrm>
            <a:off x="716901" y="5807631"/>
            <a:ext cx="324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latin typeface="Arial Nova Light" panose="020B0304020202020204" pitchFamily="34" charset="0"/>
              </a:rPr>
              <a:t>Closing Game</a:t>
            </a:r>
          </a:p>
        </p:txBody>
      </p:sp>
      <p:pic>
        <p:nvPicPr>
          <p:cNvPr id="4" name="Grafik 3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4B1A4726-FEE3-24B7-5FB8-C6892D4FE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490" y="1476134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BB303AB8-DAAC-B197-3795-870796F92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112" y="1488834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DBDD1FF5-1ED4-39C3-AE9F-EEB56D821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679" y="1726535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BC6A516A-44C1-4183-1226-C39337922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367" y="1726535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fik 11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45CB383F-680D-370C-24E7-67C2CE4BD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246" y="1976936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Grafik 12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4ABDE807-464C-4607-9779-94EA6A25B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934" y="1976936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84012D69-85E8-C459-EB5F-32E0088F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405" y="2252206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 descr="Ein Bild, das Text, Handschrift, Schrift, Reihe enthält.&#10;&#10;Automatisch generierte Beschreibung">
            <a:extLst>
              <a:ext uri="{FF2B5EF4-FFF2-40B4-BE49-F238E27FC236}">
                <a16:creationId xmlns:a16="http://schemas.microsoft.com/office/drawing/2014/main" id="{A6363C2F-2A28-1E7A-5AB3-D2A5A32B4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162" y="2227337"/>
            <a:ext cx="2514424" cy="3325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platzhalter 14">
            <a:extLst>
              <a:ext uri="{FF2B5EF4-FFF2-40B4-BE49-F238E27FC236}">
                <a16:creationId xmlns:a16="http://schemas.microsoft.com/office/drawing/2014/main" id="{3EA57BBA-2D11-394B-C30A-42A3B6E0EAA7}"/>
              </a:ext>
            </a:extLst>
          </p:cNvPr>
          <p:cNvSpPr txBox="1">
            <a:spLocks/>
          </p:cNvSpPr>
          <p:nvPr/>
        </p:nvSpPr>
        <p:spPr>
          <a:xfrm>
            <a:off x="9124748" y="0"/>
            <a:ext cx="3067251" cy="6810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lIns="144000" tIns="251999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 spc="30" baseline="0">
                <a:solidFill>
                  <a:schemeClr val="bg1"/>
                </a:solidFill>
                <a:latin typeface="Editor Medium" pitchFamily="50" charset="0"/>
                <a:ea typeface="Roboto Light" panose="02000000000000000000" pitchFamily="2" charset="0"/>
                <a:cs typeface="+mn-cs"/>
              </a:defRPr>
            </a:lvl1pPr>
            <a:lvl2pPr marL="36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72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8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440000" indent="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AT" sz="1600" dirty="0">
                <a:latin typeface="Arial Nova Light" panose="020B0304020202020204" pitchFamily="34" charset="0"/>
              </a:rPr>
              <a:t>Game Theory	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7628248-9F11-9154-EA9C-ECFA88039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BD0566-C19A-9BFE-345B-D01BD4567ABD}"/>
              </a:ext>
            </a:extLst>
          </p:cNvPr>
          <p:cNvSpPr txBox="1"/>
          <p:nvPr/>
        </p:nvSpPr>
        <p:spPr>
          <a:xfrm>
            <a:off x="11342299" y="373634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7" name="Textfeld 1">
            <a:extLst>
              <a:ext uri="{FF2B5EF4-FFF2-40B4-BE49-F238E27FC236}">
                <a16:creationId xmlns:a16="http://schemas.microsoft.com/office/drawing/2014/main" id="{3AF3B4AF-BBA3-51C4-6B6B-211B6BC75C89}"/>
              </a:ext>
            </a:extLst>
          </p:cNvPr>
          <p:cNvSpPr/>
          <p:nvPr/>
        </p:nvSpPr>
        <p:spPr>
          <a:xfrm rot="20888400">
            <a:off x="1621440" y="3056958"/>
            <a:ext cx="8506080" cy="521766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AT" sz="2800" b="1" strike="noStrike" spc="-1" dirty="0">
                <a:solidFill>
                  <a:srgbClr val="FFFFFF"/>
                </a:solidFill>
                <a:latin typeface="Arial Nova Light" panose="020B0304020202020204" pitchFamily="34" charset="0"/>
                <a:ea typeface="DejaVu Sans"/>
              </a:rPr>
              <a:t> </a:t>
            </a:r>
            <a:r>
              <a:rPr lang="de-AT" sz="2800" b="1" strike="noStrike" spc="-1" dirty="0" err="1">
                <a:solidFill>
                  <a:srgbClr val="FFFFFF"/>
                </a:solidFill>
                <a:latin typeface="Arial Nova Light" panose="020B0304020202020204" pitchFamily="34" charset="0"/>
                <a:ea typeface="DejaVu Sans"/>
              </a:rPr>
              <a:t>trillions</a:t>
            </a:r>
            <a:r>
              <a:rPr lang="de-AT" sz="2800" b="1" strike="noStrike" spc="-1" dirty="0">
                <a:solidFill>
                  <a:srgbClr val="FFFFFF"/>
                </a:solidFill>
                <a:latin typeface="Arial Nova Light" panose="020B0304020202020204" pitchFamily="34" charset="0"/>
                <a:ea typeface="DejaVu Sans"/>
              </a:rPr>
              <a:t> </a:t>
            </a:r>
            <a:r>
              <a:rPr lang="de-AT" sz="2800" b="1" strike="noStrike" spc="-1" dirty="0" err="1">
                <a:solidFill>
                  <a:srgbClr val="FFFFFF"/>
                </a:solidFill>
                <a:latin typeface="Arial Nova Light" panose="020B0304020202020204" pitchFamily="34" charset="0"/>
                <a:ea typeface="DejaVu Sans"/>
              </a:rPr>
              <a:t>of</a:t>
            </a:r>
            <a:r>
              <a:rPr lang="de-AT" sz="2800" b="1" strike="noStrike" spc="-1" dirty="0">
                <a:solidFill>
                  <a:srgbClr val="FFFFFF"/>
                </a:solidFill>
                <a:latin typeface="Arial Nova Light" panose="020B0304020202020204" pitchFamily="34" charset="0"/>
                <a:ea typeface="DejaVu Sans"/>
              </a:rPr>
              <a:t> </a:t>
            </a:r>
            <a:r>
              <a:rPr lang="de-AT" sz="2800" b="1" strike="noStrike" spc="-1" dirty="0" err="1">
                <a:solidFill>
                  <a:srgbClr val="FFFFFF"/>
                </a:solidFill>
                <a:latin typeface="Arial Nova Light" panose="020B0304020202020204" pitchFamily="34" charset="0"/>
                <a:ea typeface="DejaVu Sans"/>
              </a:rPr>
              <a:t>joint</a:t>
            </a:r>
            <a:r>
              <a:rPr lang="de-AT" sz="2800" b="1" strike="noStrike" spc="-1" dirty="0">
                <a:solidFill>
                  <a:srgbClr val="FFFFFF"/>
                </a:solidFill>
                <a:latin typeface="Arial Nova Light" panose="020B0304020202020204" pitchFamily="34" charset="0"/>
                <a:ea typeface="DejaVu Sans"/>
              </a:rPr>
              <a:t> </a:t>
            </a:r>
            <a:r>
              <a:rPr lang="de-AT" sz="2800" b="1" strike="noStrike" spc="-1" dirty="0" err="1">
                <a:solidFill>
                  <a:srgbClr val="FFFFFF"/>
                </a:solidFill>
                <a:latin typeface="Arial Nova Light" panose="020B0304020202020204" pitchFamily="34" charset="0"/>
                <a:ea typeface="DejaVu Sans"/>
              </a:rPr>
              <a:t>strategies</a:t>
            </a:r>
            <a:endParaRPr lang="en-US" sz="2800" b="0" strike="noStrike" spc="-1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1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DD784-1BF2-EB3F-8F19-55F44CAE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BD2F4B0-23E9-4C94-BEE6-DC0338B1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51" y="6409954"/>
            <a:ext cx="1335682" cy="3349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Titel 8">
            <a:extLst>
              <a:ext uri="{FF2B5EF4-FFF2-40B4-BE49-F238E27FC236}">
                <a16:creationId xmlns:a16="http://schemas.microsoft.com/office/drawing/2014/main" id="{1FC1BC13-B493-735A-15C9-42E9587F8B99}"/>
              </a:ext>
            </a:extLst>
          </p:cNvPr>
          <p:cNvSpPr txBox="1">
            <a:spLocks/>
          </p:cNvSpPr>
          <p:nvPr/>
        </p:nvSpPr>
        <p:spPr>
          <a:xfrm>
            <a:off x="716902" y="681037"/>
            <a:ext cx="10669136" cy="56932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sz="3200" b="0" i="0" kern="1200" spc="50" baseline="0">
                <a:solidFill>
                  <a:schemeClr val="tx1"/>
                </a:solidFill>
                <a:latin typeface="Editor Medium" pitchFamily="50" charset="0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Arial Nova Light" panose="020B0304020202020204" pitchFamily="34" charset="0"/>
              </a:rPr>
              <a:t>Security Analysis</a:t>
            </a:r>
            <a:endParaRPr lang="de-AT" sz="3400" dirty="0">
              <a:latin typeface="Arial Nova Light" panose="020B0304020202020204" pitchFamily="34" charset="0"/>
            </a:endParaRPr>
          </a:p>
        </p:txBody>
      </p:sp>
      <p:pic>
        <p:nvPicPr>
          <p:cNvPr id="2" name="Grafik 1" descr="Dokument mit einfarbiger Füllung">
            <a:extLst>
              <a:ext uri="{FF2B5EF4-FFF2-40B4-BE49-F238E27FC236}">
                <a16:creationId xmlns:a16="http://schemas.microsoft.com/office/drawing/2014/main" id="{B6B0606E-DE7A-A8B8-96B8-743BD0259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892" y="2574676"/>
            <a:ext cx="2076855" cy="2076855"/>
          </a:xfrm>
          <a:prstGeom prst="rect">
            <a:avLst/>
          </a:prstGeom>
        </p:spPr>
      </p:pic>
      <p:pic>
        <p:nvPicPr>
          <p:cNvPr id="3" name="Grafik 2" descr="Pfeil nach rechts mit einfarbiger Füllung">
            <a:extLst>
              <a:ext uri="{FF2B5EF4-FFF2-40B4-BE49-F238E27FC236}">
                <a16:creationId xmlns:a16="http://schemas.microsoft.com/office/drawing/2014/main" id="{61370847-597D-4D2A-1B91-D1E851ECC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9143" y="3218049"/>
            <a:ext cx="914400" cy="9144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6709DD8-9773-B2D1-AEBC-AD4920A8E464}"/>
              </a:ext>
            </a:extLst>
          </p:cNvPr>
          <p:cNvSpPr txBox="1"/>
          <p:nvPr/>
        </p:nvSpPr>
        <p:spPr>
          <a:xfrm>
            <a:off x="2333972" y="3903256"/>
            <a:ext cx="160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game </a:t>
            </a:r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modeling</a:t>
            </a:r>
            <a:endParaRPr lang="de-AT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8" name="Grafik 7" descr="Tic Tac Toe mit einfarbiger Füllung">
            <a:extLst>
              <a:ext uri="{FF2B5EF4-FFF2-40B4-BE49-F238E27FC236}">
                <a16:creationId xmlns:a16="http://schemas.microsoft.com/office/drawing/2014/main" id="{29562600-3463-385F-5E4A-43885014DE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13668" y="2689479"/>
            <a:ext cx="1818192" cy="1810028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D2F9D96-9477-5179-D2FF-E49D6449FB08}"/>
              </a:ext>
            </a:extLst>
          </p:cNvPr>
          <p:cNvGrpSpPr/>
          <p:nvPr/>
        </p:nvGrpSpPr>
        <p:grpSpPr>
          <a:xfrm>
            <a:off x="8754905" y="3060265"/>
            <a:ext cx="1436446" cy="1068459"/>
            <a:chOff x="9922295" y="2778249"/>
            <a:chExt cx="1549856" cy="1158017"/>
          </a:xfrm>
          <a:solidFill>
            <a:srgbClr val="C59A1F"/>
          </a:solidFill>
        </p:grpSpPr>
        <p:pic>
          <p:nvPicPr>
            <p:cNvPr id="14" name="Grafik 13" descr="Schild mit einfarbiger Füllung">
              <a:extLst>
                <a:ext uri="{FF2B5EF4-FFF2-40B4-BE49-F238E27FC236}">
                  <a16:creationId xmlns:a16="http://schemas.microsoft.com/office/drawing/2014/main" id="{24899B94-7993-88FB-3977-13A9BF363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22295" y="2778249"/>
              <a:ext cx="1158017" cy="1158017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86C3C3C-2521-CB7D-198B-259D9F1E4626}"/>
                </a:ext>
              </a:extLst>
            </p:cNvPr>
            <p:cNvSpPr txBox="1"/>
            <p:nvPr/>
          </p:nvSpPr>
          <p:spPr>
            <a:xfrm>
              <a:off x="10965980" y="2957148"/>
              <a:ext cx="506171" cy="8672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C59A1F"/>
                  </a:solidFill>
                  <a:effectLst/>
                  <a:uLnTx/>
                  <a:uFillTx/>
                  <a:latin typeface="Arial Nova Light" panose="020B0304020202020204" pitchFamily="34" charset="0"/>
                </a:rPr>
                <a:t>?</a:t>
              </a:r>
            </a:p>
          </p:txBody>
        </p:sp>
      </p:grpSp>
      <p:pic>
        <p:nvPicPr>
          <p:cNvPr id="10" name="Grafik 9" descr="Pfeil nach rechts mit einfarbiger Füllung">
            <a:extLst>
              <a:ext uri="{FF2B5EF4-FFF2-40B4-BE49-F238E27FC236}">
                <a16:creationId xmlns:a16="http://schemas.microsoft.com/office/drawing/2014/main" id="{C722DB1C-E8E9-DB30-3169-587C3574B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19640" y="3172651"/>
            <a:ext cx="847489" cy="84368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3A9EDD7-CCDC-5523-853D-D38FBE09C82C}"/>
              </a:ext>
            </a:extLst>
          </p:cNvPr>
          <p:cNvSpPr txBox="1"/>
          <p:nvPr/>
        </p:nvSpPr>
        <p:spPr>
          <a:xfrm>
            <a:off x="6859539" y="3979911"/>
            <a:ext cx="1567687" cy="59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security</a:t>
            </a:r>
            <a:r>
              <a:rPr lang="de-AT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de-AT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analysis</a:t>
            </a:r>
            <a:endParaRPr lang="de-AT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D4CCE5-F79A-8171-A540-AE652535DAD9}"/>
              </a:ext>
            </a:extLst>
          </p:cNvPr>
          <p:cNvSpPr txBox="1"/>
          <p:nvPr/>
        </p:nvSpPr>
        <p:spPr>
          <a:xfrm>
            <a:off x="9291546" y="4069267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59A1F"/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rgbClr val="C59A1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84DBD0B-67FE-9B6D-8072-9DEDAF8229C0}"/>
              </a:ext>
            </a:extLst>
          </p:cNvPr>
          <p:cNvSpPr txBox="1"/>
          <p:nvPr/>
        </p:nvSpPr>
        <p:spPr>
          <a:xfrm>
            <a:off x="5811121" y="435324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[CSF23]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3944CA3-6708-1214-6F99-A889B3D3AEB8}"/>
              </a:ext>
            </a:extLst>
          </p:cNvPr>
          <p:cNvSpPr txBox="1"/>
          <p:nvPr/>
        </p:nvSpPr>
        <p:spPr>
          <a:xfrm>
            <a:off x="9089240" y="5488578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[CCS23]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802CB14-7C9D-158A-6115-85C52EE88669}"/>
              </a:ext>
            </a:extLst>
          </p:cNvPr>
          <p:cNvSpPr txBox="1"/>
          <p:nvPr/>
        </p:nvSpPr>
        <p:spPr>
          <a:xfrm>
            <a:off x="9363442" y="5736898"/>
            <a:ext cx="92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[LPAR24]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19" name="Grafik 18" descr="Monitor mit einfarbiger Füllung">
            <a:extLst>
              <a:ext uri="{FF2B5EF4-FFF2-40B4-BE49-F238E27FC236}">
                <a16:creationId xmlns:a16="http://schemas.microsoft.com/office/drawing/2014/main" id="{4EC48277-1CCD-6371-261C-F9A6C044A6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6425" t="12267" r="5959" b="12500"/>
          <a:stretch/>
        </p:blipFill>
        <p:spPr>
          <a:xfrm>
            <a:off x="3842679" y="1597981"/>
            <a:ext cx="7218898" cy="481855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09640C00-9432-16AE-FB5E-C97DFB688802}"/>
              </a:ext>
            </a:extLst>
          </p:cNvPr>
          <p:cNvSpPr txBox="1"/>
          <p:nvPr/>
        </p:nvSpPr>
        <p:spPr>
          <a:xfrm>
            <a:off x="9641962" y="5950389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Arial Nova Light" panose="020B0304020202020204" pitchFamily="34" charset="0"/>
              </a:rPr>
              <a:t>[OOPSLA25]</a:t>
            </a:r>
            <a:endParaRPr lang="de-AT" sz="1400" dirty="0">
              <a:solidFill>
                <a:schemeClr val="bg2">
                  <a:lumMod val="9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80706B-A3CC-A07E-0E00-6E62E0CD8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FFFE5-DAE1-974C-B0A8-A1FBA06843FC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00B8442-2567-F15C-D23C-020B6A32CDF1}"/>
              </a:ext>
            </a:extLst>
          </p:cNvPr>
          <p:cNvSpPr txBox="1"/>
          <p:nvPr/>
        </p:nvSpPr>
        <p:spPr>
          <a:xfrm>
            <a:off x="1511817" y="4497642"/>
            <a:ext cx="77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 Nova Light" panose="020B0304020202020204" pitchFamily="34" charset="0"/>
              </a:rPr>
              <a:t>[iFM25]</a:t>
            </a:r>
            <a:endParaRPr lang="de-AT" sz="1400" dirty="0">
              <a:solidFill>
                <a:schemeClr val="bg1">
                  <a:lumMod val="75000"/>
                </a:schemeClr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3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0_Master_Titles">
  <a:themeElements>
    <a:clrScheme name="TU Informatics Colors">
      <a:dk1>
        <a:srgbClr val="000000"/>
      </a:dk1>
      <a:lt1>
        <a:srgbClr val="FFFFFF"/>
      </a:lt1>
      <a:dk2>
        <a:srgbClr val="657873"/>
      </a:dk2>
      <a:lt2>
        <a:srgbClr val="DBDAD8"/>
      </a:lt2>
      <a:accent1>
        <a:srgbClr val="D20000"/>
      </a:accent1>
      <a:accent2>
        <a:srgbClr val="FC342E"/>
      </a:accent2>
      <a:accent3>
        <a:srgbClr val="FD634C"/>
      </a:accent3>
      <a:accent4>
        <a:srgbClr val="A4D5E4"/>
      </a:accent4>
      <a:accent5>
        <a:srgbClr val="92BECC"/>
      </a:accent5>
      <a:accent6>
        <a:srgbClr val="80A5B0"/>
      </a:accent6>
      <a:hlink>
        <a:srgbClr val="149FBC"/>
      </a:hlink>
      <a:folHlink>
        <a:srgbClr val="D4546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slides-en_210330_plain.potx" id="{271DD503-2E80-4FFE-B837-0300C42A449D}" vid="{44775769-3B49-4F98-847F-0A0A2A2C8A2F}"/>
    </a:ext>
  </a:extLst>
</a:theme>
</file>

<file path=ppt/theme/theme2.xml><?xml version="1.0" encoding="utf-8"?>
<a:theme xmlns:a="http://schemas.openxmlformats.org/drawingml/2006/main" name="0_Master_Runningtitles">
  <a:themeElements>
    <a:clrScheme name="TU Informatics Colors">
      <a:dk1>
        <a:srgbClr val="000000"/>
      </a:dk1>
      <a:lt1>
        <a:srgbClr val="FFFFFF"/>
      </a:lt1>
      <a:dk2>
        <a:srgbClr val="657873"/>
      </a:dk2>
      <a:lt2>
        <a:srgbClr val="DBDAD8"/>
      </a:lt2>
      <a:accent1>
        <a:srgbClr val="D20000"/>
      </a:accent1>
      <a:accent2>
        <a:srgbClr val="FC342E"/>
      </a:accent2>
      <a:accent3>
        <a:srgbClr val="FD634C"/>
      </a:accent3>
      <a:accent4>
        <a:srgbClr val="A4D5E4"/>
      </a:accent4>
      <a:accent5>
        <a:srgbClr val="92BECC"/>
      </a:accent5>
      <a:accent6>
        <a:srgbClr val="80A5B0"/>
      </a:accent6>
      <a:hlink>
        <a:srgbClr val="149FBC"/>
      </a:hlink>
      <a:folHlink>
        <a:srgbClr val="D4546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slides-en_210330_plain.potx" id="{271DD503-2E80-4FFE-B837-0300C42A449D}" vid="{EF64B147-0CBC-4B4D-BCC5-415E2202EB6F}"/>
    </a:ext>
  </a:extLst>
</a:theme>
</file>

<file path=ppt/theme/theme3.xml><?xml version="1.0" encoding="utf-8"?>
<a:theme xmlns:a="http://schemas.openxmlformats.org/drawingml/2006/main" name="1_Runningtitle">
  <a:themeElements>
    <a:clrScheme name="TU Informatics Colors">
      <a:dk1>
        <a:srgbClr val="000000"/>
      </a:dk1>
      <a:lt1>
        <a:srgbClr val="FFFFFF"/>
      </a:lt1>
      <a:dk2>
        <a:srgbClr val="657873"/>
      </a:dk2>
      <a:lt2>
        <a:srgbClr val="DBDAD8"/>
      </a:lt2>
      <a:accent1>
        <a:srgbClr val="D20000"/>
      </a:accent1>
      <a:accent2>
        <a:srgbClr val="FC342E"/>
      </a:accent2>
      <a:accent3>
        <a:srgbClr val="FD634C"/>
      </a:accent3>
      <a:accent4>
        <a:srgbClr val="A4D5E4"/>
      </a:accent4>
      <a:accent5>
        <a:srgbClr val="92BECC"/>
      </a:accent5>
      <a:accent6>
        <a:srgbClr val="80A5B0"/>
      </a:accent6>
      <a:hlink>
        <a:srgbClr val="149FBC"/>
      </a:hlink>
      <a:folHlink>
        <a:srgbClr val="D4546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slides-en_210330_plain.potx" id="{271DD503-2E80-4FFE-B837-0300C42A449D}" vid="{E3A1EC3A-A77B-46CF-97EF-475D16A2FF7B}"/>
    </a:ext>
  </a:extLst>
</a:theme>
</file>

<file path=ppt/theme/theme4.xml><?xml version="1.0" encoding="utf-8"?>
<a:theme xmlns:a="http://schemas.openxmlformats.org/drawingml/2006/main" name="2_NOrunningtitles">
  <a:themeElements>
    <a:clrScheme name="TU Informatics Colors">
      <a:dk1>
        <a:srgbClr val="000000"/>
      </a:dk1>
      <a:lt1>
        <a:srgbClr val="FFFFFF"/>
      </a:lt1>
      <a:dk2>
        <a:srgbClr val="657873"/>
      </a:dk2>
      <a:lt2>
        <a:srgbClr val="DBDAD8"/>
      </a:lt2>
      <a:accent1>
        <a:srgbClr val="D20000"/>
      </a:accent1>
      <a:accent2>
        <a:srgbClr val="FC342E"/>
      </a:accent2>
      <a:accent3>
        <a:srgbClr val="FD634C"/>
      </a:accent3>
      <a:accent4>
        <a:srgbClr val="A4D5E4"/>
      </a:accent4>
      <a:accent5>
        <a:srgbClr val="92BECC"/>
      </a:accent5>
      <a:accent6>
        <a:srgbClr val="80A5B0"/>
      </a:accent6>
      <a:hlink>
        <a:srgbClr val="149FBC"/>
      </a:hlink>
      <a:folHlink>
        <a:srgbClr val="D4546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slides-en_210330_plain.potx" id="{271DD503-2E80-4FFE-B837-0300C42A449D}" vid="{64521CDD-71F1-47D0-95A2-00F371575F0E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template-slides-v2</Template>
  <TotalTime>0</TotalTime>
  <Words>1201</Words>
  <Application>Microsoft Office PowerPoint</Application>
  <PresentationFormat>Breitbild</PresentationFormat>
  <Paragraphs>339</Paragraphs>
  <Slides>27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27</vt:i4>
      </vt:variant>
    </vt:vector>
  </HeadingPairs>
  <TitlesOfParts>
    <vt:vector size="40" baseType="lpstr">
      <vt:lpstr>Wingdings</vt:lpstr>
      <vt:lpstr>Arial</vt:lpstr>
      <vt:lpstr>Arial Nova Light</vt:lpstr>
      <vt:lpstr>Symbol</vt:lpstr>
      <vt:lpstr>LinLibertineT</vt:lpstr>
      <vt:lpstr>Calibri</vt:lpstr>
      <vt:lpstr>Cambria Math</vt:lpstr>
      <vt:lpstr>Roboto Light</vt:lpstr>
      <vt:lpstr>Arial Nova</vt:lpstr>
      <vt:lpstr>0_Master_Titles</vt:lpstr>
      <vt:lpstr>0_Master_Runningtitles</vt:lpstr>
      <vt:lpstr>1_Runningtitle</vt:lpstr>
      <vt:lpstr>2_NOrunningtitles</vt:lpstr>
      <vt:lpstr>Automated Game-Theoretic Security Analysis of Blockchain Protocols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Game-Theoretic Models</vt:lpstr>
      <vt:lpstr>Blockchain Protocols as Games </vt:lpstr>
      <vt:lpstr>PowerPoint-Präsentation</vt:lpstr>
      <vt:lpstr>Verifying Game-Theoretic Models </vt:lpstr>
      <vt:lpstr>Verifying Game-Theoretic Models </vt:lpstr>
      <vt:lpstr>Security of Closing Game</vt:lpstr>
      <vt:lpstr>Automated Reasoning</vt:lpstr>
      <vt:lpstr>Security of Closing Game (Revisited)</vt:lpstr>
      <vt:lpstr>Compositional Approach</vt:lpstr>
      <vt:lpstr>Compositional Approach</vt:lpstr>
      <vt:lpstr>Compositional Approach</vt:lpstr>
      <vt:lpstr>Compositional Approach</vt:lpstr>
      <vt:lpstr>Compositional Approach</vt:lpstr>
      <vt:lpstr>Compositional Approach</vt:lpstr>
      <vt:lpstr>Compositional Approach</vt:lpstr>
      <vt:lpstr>Experimental Evaluation</vt:lpstr>
      <vt:lpstr>PowerPoint-Präsentation</vt:lpstr>
      <vt:lpstr>Modeling Principles for Game-Theoretic Security</vt:lpstr>
      <vt:lpstr>Game Modeling – Simplified Closing Game</vt:lpstr>
      <vt:lpstr>Game Modeling - Benchmarks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Automating Proofs of Game-Theoretic Security Properties of Off-Chain Protocols</dc:title>
  <dc:creator>Brugger, Lea Salome</dc:creator>
  <cp:lastModifiedBy>Bocevska, Ivana</cp:lastModifiedBy>
  <cp:revision>281</cp:revision>
  <dcterms:created xsi:type="dcterms:W3CDTF">2022-11-30T15:47:01Z</dcterms:created>
  <dcterms:modified xsi:type="dcterms:W3CDTF">2025-10-31T08:43:12Z</dcterms:modified>
</cp:coreProperties>
</file>